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74" r:id="rId16"/>
    <p:sldId id="275" r:id="rId17"/>
    <p:sldId id="317" r:id="rId18"/>
    <p:sldId id="276" r:id="rId19"/>
    <p:sldId id="269" r:id="rId20"/>
    <p:sldId id="272" r:id="rId21"/>
    <p:sldId id="280" r:id="rId22"/>
    <p:sldId id="281" r:id="rId23"/>
    <p:sldId id="270" r:id="rId24"/>
    <p:sldId id="273" r:id="rId25"/>
    <p:sldId id="282" r:id="rId26"/>
    <p:sldId id="283" r:id="rId27"/>
    <p:sldId id="284" r:id="rId28"/>
    <p:sldId id="285" r:id="rId29"/>
    <p:sldId id="286" r:id="rId30"/>
    <p:sldId id="287" r:id="rId31"/>
    <p:sldId id="288" r:id="rId32"/>
    <p:sldId id="289" r:id="rId33"/>
    <p:sldId id="290" r:id="rId34"/>
    <p:sldId id="291" r:id="rId35"/>
    <p:sldId id="292" r:id="rId36"/>
    <p:sldId id="305" r:id="rId37"/>
    <p:sldId id="294" r:id="rId38"/>
    <p:sldId id="295" r:id="rId39"/>
    <p:sldId id="296" r:id="rId40"/>
    <p:sldId id="297" r:id="rId41"/>
    <p:sldId id="298" r:id="rId42"/>
    <p:sldId id="308" r:id="rId43"/>
    <p:sldId id="300" r:id="rId44"/>
    <p:sldId id="301" r:id="rId45"/>
    <p:sldId id="303" r:id="rId46"/>
    <p:sldId id="304" r:id="rId4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6AB4"/>
    <a:srgbClr val="0074BB"/>
    <a:srgbClr val="ED7D31"/>
    <a:srgbClr val="F19251"/>
    <a:srgbClr val="33AC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61439" autoAdjust="0"/>
  </p:normalViewPr>
  <p:slideViewPr>
    <p:cSldViewPr snapToGrid="0">
      <p:cViewPr varScale="1">
        <p:scale>
          <a:sx n="45" d="100"/>
          <a:sy n="45" d="100"/>
        </p:scale>
        <p:origin x="1620"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3696"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8"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CA"/>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DD66C0C7-5D30-4AEB-A0AD-6C0B1B57BD8A}" type="datetime3">
              <a:rPr lang="en-CA" smtClean="0"/>
              <a:t>30 October 2018</a:t>
            </a:fld>
            <a:endParaRPr lang="en-CA"/>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CA"/>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9FC42849-308A-40BF-9FEC-4FDD67E051AD}" type="slidenum">
              <a:rPr lang="en-CA" smtClean="0"/>
              <a:t>‹#›</a:t>
            </a:fld>
            <a:endParaRPr lang="en-CA"/>
          </a:p>
        </p:txBody>
      </p:sp>
    </p:spTree>
    <p:extLst>
      <p:ext uri="{BB962C8B-B14F-4D97-AF65-F5344CB8AC3E}">
        <p14:creationId xmlns:p14="http://schemas.microsoft.com/office/powerpoint/2010/main" val="635181963"/>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CA"/>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FB950DC-0B4A-4852-9E8B-DB434C5CFB1D}" type="datetime3">
              <a:rPr lang="en-CA" smtClean="0"/>
              <a:t>30 October 2018</a:t>
            </a:fld>
            <a:endParaRPr lang="en-CA"/>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CA"/>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CA"/>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51091E7-EE7D-4B3B-9A73-1FA2BAC60B1F}" type="slidenum">
              <a:rPr lang="en-CA" smtClean="0"/>
              <a:t>‹#›</a:t>
            </a:fld>
            <a:endParaRPr lang="en-CA"/>
          </a:p>
        </p:txBody>
      </p:sp>
    </p:spTree>
    <p:extLst>
      <p:ext uri="{BB962C8B-B14F-4D97-AF65-F5344CB8AC3E}">
        <p14:creationId xmlns:p14="http://schemas.microsoft.com/office/powerpoint/2010/main" val="2677145778"/>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findingbalancealberta.ca/"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knowledgeisthebestmedicin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knowledgeisthebestmedicine/"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0" indent="-181220">
              <a:buClr>
                <a:schemeClr val="dk1"/>
              </a:buClr>
              <a:buSzPct val="100000"/>
              <a:buFont typeface="Arial"/>
              <a:buChar char="•"/>
            </a:pPr>
            <a:r>
              <a:rPr lang="en-CA" dirty="0">
                <a:solidFill>
                  <a:schemeClr val="dk1"/>
                </a:solidFill>
                <a:latin typeface="+mn-lt"/>
                <a:ea typeface="Calibri"/>
                <a:cs typeface="Calibri"/>
                <a:sym typeface="Calibri"/>
              </a:rPr>
              <a:t>Add name of presenters and date to slide. Introduce self.</a:t>
            </a:r>
          </a:p>
          <a:p>
            <a:pPr marL="181220" indent="-181220">
              <a:buClr>
                <a:schemeClr val="dk1"/>
              </a:buClr>
              <a:buSzPct val="100000"/>
              <a:buFont typeface="Arial"/>
              <a:buChar char="•"/>
            </a:pPr>
            <a:r>
              <a:rPr lang="en-CA" dirty="0">
                <a:solidFill>
                  <a:schemeClr val="dk1"/>
                </a:solidFill>
                <a:latin typeface="+mn-lt"/>
                <a:ea typeface="Calibri"/>
                <a:cs typeface="Calibri"/>
                <a:sym typeface="Calibri"/>
              </a:rPr>
              <a:t>Focus of today’s presentation is on maintaining your independence and mobility by finding balance and preventing a fall before it happens</a:t>
            </a:r>
            <a:r>
              <a:rPr lang="en-CA" dirty="0" smtClean="0">
                <a:solidFill>
                  <a:schemeClr val="dk1"/>
                </a:solidFill>
                <a:latin typeface="+mn-lt"/>
                <a:ea typeface="Calibri"/>
                <a:cs typeface="Calibri"/>
                <a:sym typeface="Calibri"/>
              </a:rPr>
              <a:t>.</a:t>
            </a:r>
          </a:p>
          <a:p>
            <a:pPr marL="181220" indent="-181220">
              <a:buClr>
                <a:schemeClr val="dk1"/>
              </a:buClr>
              <a:buSzPct val="100000"/>
              <a:buFont typeface="Arial"/>
              <a:buChar char="•"/>
            </a:pPr>
            <a:r>
              <a:rPr lang="en-CA" dirty="0" smtClean="0">
                <a:solidFill>
                  <a:schemeClr val="dk1"/>
                </a:solidFill>
                <a:latin typeface="+mn-lt"/>
                <a:ea typeface="Calibri"/>
                <a:cs typeface="Calibri"/>
                <a:sym typeface="Calibri"/>
              </a:rPr>
              <a:t>All</a:t>
            </a:r>
            <a:r>
              <a:rPr lang="en-CA" baseline="0" dirty="0" smtClean="0">
                <a:solidFill>
                  <a:schemeClr val="dk1"/>
                </a:solidFill>
                <a:latin typeface="+mn-lt"/>
                <a:ea typeface="Calibri"/>
                <a:cs typeface="Calibri"/>
                <a:sym typeface="Calibri"/>
              </a:rPr>
              <a:t> source available upon request to: ipc@ualberta.ca</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kern="1200" dirty="0" smtClean="0">
                <a:solidFill>
                  <a:schemeClr val="tx1"/>
                </a:solidFill>
                <a:effectLst/>
                <a:latin typeface="+mn-lt"/>
                <a:ea typeface="+mn-ea"/>
                <a:cs typeface="+mn-cs"/>
              </a:rPr>
              <a:t>Suggested </a:t>
            </a:r>
            <a:r>
              <a:rPr lang="en-CA" sz="1100" b="1" kern="1200" dirty="0" smtClean="0">
                <a:solidFill>
                  <a:schemeClr val="tx1"/>
                </a:solidFill>
                <a:effectLst/>
                <a:latin typeface="+mn-lt"/>
                <a:ea typeface="+mn-ea"/>
                <a:cs typeface="+mn-cs"/>
              </a:rPr>
              <a:t>handouts </a:t>
            </a:r>
            <a:r>
              <a:rPr lang="en-CA" sz="1100" kern="1200" dirty="0" smtClean="0">
                <a:solidFill>
                  <a:schemeClr val="tx1"/>
                </a:solidFill>
                <a:effectLst/>
                <a:latin typeface="+mn-lt"/>
                <a:ea typeface="+mn-ea"/>
                <a:cs typeface="+mn-cs"/>
              </a:rPr>
              <a:t>to</a:t>
            </a:r>
            <a:r>
              <a:rPr lang="en-CA" sz="1100" kern="1200" baseline="0" dirty="0" smtClean="0">
                <a:solidFill>
                  <a:schemeClr val="tx1"/>
                </a:solidFill>
                <a:effectLst/>
                <a:latin typeface="+mn-lt"/>
                <a:ea typeface="+mn-ea"/>
                <a:cs typeface="+mn-cs"/>
              </a:rPr>
              <a:t> support the presentation: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b="1" kern="1200" dirty="0" smtClean="0">
                <a:solidFill>
                  <a:schemeClr val="tx1"/>
                </a:solidFill>
                <a:effectLst/>
                <a:latin typeface="+mn-lt"/>
                <a:ea typeface="+mn-ea"/>
                <a:cs typeface="+mn-cs"/>
              </a:rPr>
              <a:t>Resources that can be ordered from the </a:t>
            </a:r>
            <a:r>
              <a:rPr lang="en-CA" sz="1100" b="1" i="1" kern="1200" dirty="0" smtClean="0">
                <a:solidFill>
                  <a:schemeClr val="tx1"/>
                </a:solidFill>
                <a:effectLst/>
                <a:latin typeface="+mn-lt"/>
                <a:ea typeface="+mn-ea"/>
                <a:cs typeface="+mn-cs"/>
              </a:rPr>
              <a:t>Finding Balance</a:t>
            </a:r>
            <a:r>
              <a:rPr lang="en-CA" sz="1100" b="1" kern="1200" dirty="0" smtClean="0">
                <a:solidFill>
                  <a:schemeClr val="tx1"/>
                </a:solidFill>
                <a:effectLst/>
                <a:latin typeface="+mn-lt"/>
                <a:ea typeface="+mn-ea"/>
                <a:cs typeface="+mn-cs"/>
              </a:rPr>
              <a:t> website at: </a:t>
            </a:r>
            <a:r>
              <a:rPr lang="en-CA" sz="1100" b="1" u="sng" kern="1200" dirty="0" smtClean="0">
                <a:solidFill>
                  <a:schemeClr val="tx1"/>
                </a:solidFill>
                <a:effectLst/>
                <a:latin typeface="+mn-lt"/>
                <a:ea typeface="+mn-ea"/>
                <a:cs typeface="+mn-cs"/>
                <a:hlinkClick r:id="rId3"/>
              </a:rPr>
              <a:t>http://www.findingbalancealberta.ca</a:t>
            </a:r>
            <a:r>
              <a:rPr lang="en-CA" sz="1100" b="1" u="sng" kern="1200" dirty="0" smtClean="0">
                <a:solidFill>
                  <a:schemeClr val="tx1"/>
                </a:solidFill>
                <a:effectLst/>
                <a:latin typeface="+mn-lt"/>
                <a:ea typeface="+mn-ea"/>
                <a:cs typeface="+mn-cs"/>
              </a:rPr>
              <a:t> </a:t>
            </a:r>
            <a:r>
              <a:rPr lang="en-CA" sz="1100" b="1" kern="1200" dirty="0" smtClean="0">
                <a:solidFill>
                  <a:schemeClr val="tx1"/>
                </a:solidFill>
                <a:effectLst/>
                <a:latin typeface="+mn-lt"/>
                <a:ea typeface="+mn-ea"/>
                <a:cs typeface="+mn-cs"/>
              </a:rPr>
              <a:t>:  NEW </a:t>
            </a:r>
            <a:r>
              <a:rPr lang="en-CA" sz="1100" i="1" kern="1200" dirty="0" smtClean="0">
                <a:solidFill>
                  <a:schemeClr val="tx1"/>
                </a:solidFill>
                <a:effectLst/>
                <a:latin typeface="+mn-lt"/>
                <a:ea typeface="+mn-ea"/>
                <a:cs typeface="+mn-cs"/>
              </a:rPr>
              <a:t>Finding Balance</a:t>
            </a:r>
            <a:r>
              <a:rPr lang="en-CA" sz="1100" kern="1200" dirty="0" smtClean="0">
                <a:solidFill>
                  <a:schemeClr val="tx1"/>
                </a:solidFill>
                <a:effectLst/>
                <a:latin typeface="+mn-lt"/>
                <a:ea typeface="+mn-ea"/>
                <a:cs typeface="+mn-cs"/>
              </a:rPr>
              <a:t> Brochures (contact IPC to order more);</a:t>
            </a:r>
            <a:r>
              <a:rPr lang="en-CA" sz="1100" kern="1200" baseline="0" dirty="0" smtClean="0">
                <a:solidFill>
                  <a:schemeClr val="tx1"/>
                </a:solidFill>
                <a:effectLst/>
                <a:latin typeface="+mn-lt"/>
                <a:ea typeface="+mn-ea"/>
                <a:cs typeface="+mn-cs"/>
              </a:rPr>
              <a:t> </a:t>
            </a:r>
            <a:r>
              <a:rPr lang="en-CA" sz="1100" kern="1200" dirty="0" smtClean="0">
                <a:solidFill>
                  <a:schemeClr val="tx1"/>
                </a:solidFill>
                <a:effectLst/>
                <a:latin typeface="+mn-lt"/>
                <a:ea typeface="+mn-ea"/>
                <a:cs typeface="+mn-cs"/>
              </a:rPr>
              <a:t>Falls Risk Self-Assessment Checklist – PAMPHLET and a POSTER of Everyday Exercises for Older Adults</a:t>
            </a:r>
            <a:r>
              <a:rPr lang="en-CA" sz="1100" kern="1200" baseline="0" dirty="0" smtClean="0">
                <a:solidFill>
                  <a:schemeClr val="tx1"/>
                </a:solidFill>
                <a:effectLst/>
                <a:latin typeface="+mn-lt"/>
                <a:ea typeface="+mn-ea"/>
                <a:cs typeface="+mn-cs"/>
              </a:rPr>
              <a:t> </a:t>
            </a:r>
            <a:r>
              <a:rPr lang="en-CA" sz="1100" kern="1200" dirty="0" smtClean="0">
                <a:solidFill>
                  <a:schemeClr val="tx1"/>
                </a:solidFill>
                <a:effectLst/>
                <a:latin typeface="+mn-lt"/>
                <a:ea typeface="+mn-ea"/>
                <a:cs typeface="+mn-cs"/>
              </a:rPr>
              <a:t>(contact IPC to order more);</a:t>
            </a:r>
            <a:r>
              <a:rPr lang="en-CA" sz="1100" kern="1200" baseline="0" dirty="0" smtClean="0">
                <a:solidFill>
                  <a:schemeClr val="tx1"/>
                </a:solidFill>
                <a:effectLst/>
                <a:latin typeface="+mn-lt"/>
                <a:ea typeface="+mn-ea"/>
                <a:cs typeface="+mn-cs"/>
              </a:rPr>
              <a:t> </a:t>
            </a:r>
            <a:endParaRPr lang="en-CA" sz="1100" kern="1200" dirty="0" smtClean="0">
              <a:solidFill>
                <a:schemeClr val="tx1"/>
              </a:solidFill>
              <a:effectLst/>
              <a:latin typeface="+mn-lt"/>
              <a:ea typeface="+mn-ea"/>
              <a:cs typeface="+mn-cs"/>
            </a:endParaRPr>
          </a:p>
          <a:p>
            <a:pPr lvl="0"/>
            <a:r>
              <a:rPr lang="en-CA" sz="1100" b="1" kern="1200" dirty="0" smtClean="0">
                <a:solidFill>
                  <a:schemeClr val="tx1"/>
                </a:solidFill>
                <a:effectLst/>
                <a:latin typeface="+mn-lt"/>
                <a:ea typeface="+mn-ea"/>
                <a:cs typeface="+mn-cs"/>
              </a:rPr>
              <a:t>Resources that can be downloaded from the </a:t>
            </a:r>
            <a:r>
              <a:rPr lang="en-CA" sz="1100" b="1" i="1" kern="1200" dirty="0" smtClean="0">
                <a:solidFill>
                  <a:schemeClr val="tx1"/>
                </a:solidFill>
                <a:effectLst/>
                <a:latin typeface="+mn-lt"/>
                <a:ea typeface="+mn-ea"/>
                <a:cs typeface="+mn-cs"/>
              </a:rPr>
              <a:t>Finding Balance</a:t>
            </a:r>
            <a:r>
              <a:rPr lang="en-CA" sz="1100" b="1" kern="1200" dirty="0" smtClean="0">
                <a:solidFill>
                  <a:schemeClr val="tx1"/>
                </a:solidFill>
                <a:effectLst/>
                <a:latin typeface="+mn-lt"/>
                <a:ea typeface="+mn-ea"/>
                <a:cs typeface="+mn-cs"/>
              </a:rPr>
              <a:t> website at: </a:t>
            </a:r>
            <a:r>
              <a:rPr lang="en-CA" sz="1100" b="1" u="sng" kern="1200" dirty="0" smtClean="0">
                <a:solidFill>
                  <a:schemeClr val="tx1"/>
                </a:solidFill>
                <a:effectLst/>
                <a:latin typeface="+mn-lt"/>
                <a:ea typeface="+mn-ea"/>
                <a:cs typeface="+mn-cs"/>
                <a:hlinkClick r:id="rId3"/>
              </a:rPr>
              <a:t>http://www.findingbalancealberta.ca</a:t>
            </a:r>
            <a:r>
              <a:rPr lang="en-CA" sz="1100" b="1" u="sng" kern="1200" dirty="0" smtClean="0">
                <a:solidFill>
                  <a:schemeClr val="tx1"/>
                </a:solidFill>
                <a:effectLst/>
                <a:latin typeface="+mn-lt"/>
                <a:ea typeface="+mn-ea"/>
                <a:cs typeface="+mn-cs"/>
              </a:rPr>
              <a:t> </a:t>
            </a:r>
            <a:r>
              <a:rPr lang="en-CA" sz="1100" u="sng" kern="1200" dirty="0" smtClean="0">
                <a:solidFill>
                  <a:schemeClr val="tx1"/>
                </a:solidFill>
                <a:effectLst/>
                <a:latin typeface="+mn-lt"/>
                <a:ea typeface="+mn-ea"/>
                <a:cs typeface="+mn-cs"/>
              </a:rPr>
              <a:t>:</a:t>
            </a:r>
            <a:r>
              <a:rPr lang="en-CA" sz="1100" u="sng" kern="1200" baseline="0" dirty="0" smtClean="0">
                <a:solidFill>
                  <a:schemeClr val="tx1"/>
                </a:solidFill>
                <a:effectLst/>
                <a:latin typeface="+mn-lt"/>
                <a:ea typeface="+mn-ea"/>
                <a:cs typeface="+mn-cs"/>
              </a:rPr>
              <a:t>  </a:t>
            </a:r>
            <a:r>
              <a:rPr lang="en-CA" sz="1100" kern="1200" dirty="0" smtClean="0">
                <a:solidFill>
                  <a:schemeClr val="tx1"/>
                </a:solidFill>
                <a:effectLst/>
                <a:latin typeface="+mn-lt"/>
                <a:ea typeface="+mn-ea"/>
                <a:cs typeface="+mn-cs"/>
              </a:rPr>
              <a:t>How to Get Up from the Floor – English (also available in 13 different languages including English, French, Traditional Chinese, Simplified Chinese, Korean, Polish, Punjabi, Russian, Serbian Croatian, Spanish, Tagalog, Urdu, Vietnamese);</a:t>
            </a:r>
            <a:r>
              <a:rPr lang="en-CA" sz="1100" kern="1200" baseline="0" dirty="0" smtClean="0">
                <a:solidFill>
                  <a:schemeClr val="tx1"/>
                </a:solidFill>
                <a:effectLst/>
                <a:latin typeface="+mn-lt"/>
                <a:ea typeface="+mn-ea"/>
                <a:cs typeface="+mn-cs"/>
              </a:rPr>
              <a:t> </a:t>
            </a:r>
            <a:r>
              <a:rPr lang="en-CA" sz="1100" kern="1200" dirty="0" smtClean="0">
                <a:solidFill>
                  <a:schemeClr val="tx1"/>
                </a:solidFill>
                <a:effectLst/>
                <a:latin typeface="+mn-lt"/>
                <a:ea typeface="+mn-ea"/>
                <a:cs typeface="+mn-cs"/>
              </a:rPr>
              <a:t>Everyday Exercises for Strength and Balance Poster;</a:t>
            </a:r>
            <a:r>
              <a:rPr lang="en-CA" sz="1100" kern="1200" baseline="0" dirty="0" smtClean="0">
                <a:solidFill>
                  <a:schemeClr val="tx1"/>
                </a:solidFill>
                <a:effectLst/>
                <a:latin typeface="+mn-lt"/>
                <a:ea typeface="+mn-ea"/>
                <a:cs typeface="+mn-cs"/>
              </a:rPr>
              <a:t> </a:t>
            </a:r>
            <a:r>
              <a:rPr lang="en-CA" sz="1100" kern="1200" dirty="0" smtClean="0">
                <a:solidFill>
                  <a:schemeClr val="tx1"/>
                </a:solidFill>
                <a:effectLst/>
                <a:latin typeface="+mn-lt"/>
                <a:ea typeface="+mn-ea"/>
                <a:cs typeface="+mn-cs"/>
              </a:rPr>
              <a:t>Info-graphic;</a:t>
            </a:r>
            <a:r>
              <a:rPr lang="en-CA" sz="1100" kern="1200" baseline="0" dirty="0" smtClean="0">
                <a:solidFill>
                  <a:schemeClr val="tx1"/>
                </a:solidFill>
                <a:effectLst/>
                <a:latin typeface="+mn-lt"/>
                <a:ea typeface="+mn-ea"/>
                <a:cs typeface="+mn-cs"/>
              </a:rPr>
              <a:t> Information sheets on </a:t>
            </a:r>
            <a:r>
              <a:rPr lang="en-US" sz="1100" kern="1200" dirty="0" smtClean="0">
                <a:solidFill>
                  <a:schemeClr val="tx1"/>
                </a:solidFill>
                <a:effectLst/>
                <a:latin typeface="+mn-lt"/>
                <a:ea typeface="+mn-ea"/>
                <a:cs typeface="+mn-cs"/>
              </a:rPr>
              <a:t>Keep Active </a:t>
            </a:r>
            <a:r>
              <a:rPr lang="en-CA" sz="1100" kern="1200" dirty="0" smtClean="0">
                <a:solidFill>
                  <a:schemeClr val="tx1"/>
                </a:solidFill>
                <a:effectLst/>
                <a:latin typeface="+mn-lt"/>
                <a:ea typeface="+mn-ea"/>
                <a:cs typeface="+mn-cs"/>
              </a:rPr>
              <a:t>,</a:t>
            </a:r>
            <a:r>
              <a:rPr lang="en-CA" sz="1100" kern="1200" baseline="0" dirty="0" smtClean="0">
                <a:solidFill>
                  <a:schemeClr val="tx1"/>
                </a:solidFill>
                <a:effectLst/>
                <a:latin typeface="+mn-lt"/>
                <a:ea typeface="+mn-ea"/>
                <a:cs typeface="+mn-cs"/>
              </a:rPr>
              <a:t> </a:t>
            </a:r>
            <a:r>
              <a:rPr lang="en-CA" sz="1100" kern="1200" dirty="0" smtClean="0">
                <a:solidFill>
                  <a:schemeClr val="tx1"/>
                </a:solidFill>
                <a:effectLst/>
                <a:latin typeface="+mn-lt"/>
                <a:ea typeface="+mn-ea"/>
                <a:cs typeface="+mn-cs"/>
              </a:rPr>
              <a:t>Have your Vision Checked</a:t>
            </a:r>
            <a:r>
              <a:rPr lang="en-CA" sz="1100" kern="1200" baseline="0" dirty="0" smtClean="0">
                <a:solidFill>
                  <a:schemeClr val="tx1"/>
                </a:solidFill>
                <a:effectLst/>
                <a:latin typeface="+mn-lt"/>
                <a:ea typeface="+mn-ea"/>
                <a:cs typeface="+mn-cs"/>
              </a:rPr>
              <a:t> and </a:t>
            </a:r>
            <a:r>
              <a:rPr lang="en-CA" sz="1100" kern="1200" dirty="0" smtClean="0">
                <a:solidFill>
                  <a:schemeClr val="tx1"/>
                </a:solidFill>
                <a:effectLst/>
                <a:latin typeface="+mn-lt"/>
                <a:ea typeface="+mn-ea"/>
                <a:cs typeface="+mn-cs"/>
              </a:rPr>
              <a:t>Review Your Medication;</a:t>
            </a:r>
            <a:r>
              <a:rPr lang="en-CA" sz="1100" kern="1200" baseline="0" dirty="0" smtClean="0">
                <a:solidFill>
                  <a:schemeClr val="tx1"/>
                </a:solidFill>
                <a:effectLst/>
                <a:latin typeface="+mn-lt"/>
                <a:ea typeface="+mn-ea"/>
                <a:cs typeface="+mn-cs"/>
              </a:rPr>
              <a:t> </a:t>
            </a:r>
            <a:r>
              <a:rPr lang="en-CA" sz="1100" kern="1200" dirty="0" smtClean="0">
                <a:solidFill>
                  <a:schemeClr val="tx1"/>
                </a:solidFill>
                <a:effectLst/>
                <a:latin typeface="+mn-lt"/>
                <a:ea typeface="+mn-ea"/>
                <a:cs typeface="+mn-cs"/>
              </a:rPr>
              <a:t>Foot Wear Foot Care Tips for Seniors;</a:t>
            </a:r>
            <a:r>
              <a:rPr lang="en-CA" sz="1100" kern="1200" baseline="0" dirty="0" smtClean="0">
                <a:solidFill>
                  <a:schemeClr val="tx1"/>
                </a:solidFill>
                <a:effectLst/>
                <a:latin typeface="+mn-lt"/>
                <a:ea typeface="+mn-ea"/>
                <a:cs typeface="+mn-cs"/>
              </a:rPr>
              <a:t> </a:t>
            </a:r>
            <a:r>
              <a:rPr lang="en-CA" sz="1100" kern="1200" dirty="0" smtClean="0">
                <a:solidFill>
                  <a:schemeClr val="tx1"/>
                </a:solidFill>
                <a:effectLst/>
                <a:latin typeface="+mn-lt"/>
                <a:ea typeface="+mn-ea"/>
                <a:cs typeface="+mn-cs"/>
              </a:rPr>
              <a:t>Ideal shoe;</a:t>
            </a:r>
            <a:r>
              <a:rPr lang="en-CA" sz="1100" kern="1200" baseline="0" dirty="0" smtClean="0">
                <a:solidFill>
                  <a:schemeClr val="tx1"/>
                </a:solidFill>
                <a:effectLst/>
                <a:latin typeface="+mn-lt"/>
                <a:ea typeface="+mn-ea"/>
                <a:cs typeface="+mn-cs"/>
              </a:rPr>
              <a:t> </a:t>
            </a:r>
            <a:r>
              <a:rPr lang="en-CA" sz="1100" kern="1200" dirty="0" smtClean="0">
                <a:solidFill>
                  <a:schemeClr val="tx1"/>
                </a:solidFill>
                <a:effectLst/>
                <a:latin typeface="+mn-lt"/>
                <a:ea typeface="+mn-ea"/>
                <a:cs typeface="+mn-cs"/>
              </a:rPr>
              <a:t>Getting a Good Night’s Sleep;</a:t>
            </a:r>
            <a:r>
              <a:rPr lang="en-CA" sz="1100" kern="1200" baseline="0" dirty="0" smtClean="0">
                <a:solidFill>
                  <a:schemeClr val="tx1"/>
                </a:solidFill>
                <a:effectLst/>
                <a:latin typeface="+mn-lt"/>
                <a:ea typeface="+mn-ea"/>
                <a:cs typeface="+mn-cs"/>
              </a:rPr>
              <a:t> </a:t>
            </a:r>
            <a:r>
              <a:rPr lang="en-CA" sz="1100" kern="1200" dirty="0" smtClean="0">
                <a:solidFill>
                  <a:schemeClr val="tx1"/>
                </a:solidFill>
                <a:effectLst/>
                <a:latin typeface="+mn-lt"/>
                <a:ea typeface="+mn-ea"/>
                <a:cs typeface="+mn-cs"/>
              </a:rPr>
              <a:t>Getting Around in Your Community;</a:t>
            </a:r>
            <a:r>
              <a:rPr lang="en-CA" sz="1100" kern="1200" baseline="0" dirty="0" smtClean="0">
                <a:solidFill>
                  <a:schemeClr val="tx1"/>
                </a:solidFill>
                <a:effectLst/>
                <a:latin typeface="+mn-lt"/>
                <a:ea typeface="+mn-ea"/>
                <a:cs typeface="+mn-cs"/>
              </a:rPr>
              <a:t> </a:t>
            </a:r>
            <a:r>
              <a:rPr lang="en-CA" sz="1100" kern="1200" dirty="0" smtClean="0">
                <a:solidFill>
                  <a:schemeClr val="tx1"/>
                </a:solidFill>
                <a:effectLst/>
                <a:latin typeface="+mn-lt"/>
                <a:ea typeface="+mn-ea"/>
                <a:cs typeface="+mn-cs"/>
              </a:rPr>
              <a:t>Getting Around In Your Home;</a:t>
            </a:r>
            <a:r>
              <a:rPr lang="en-CA" sz="1100" kern="1200" baseline="0" dirty="0" smtClean="0">
                <a:solidFill>
                  <a:schemeClr val="tx1"/>
                </a:solidFill>
                <a:effectLst/>
                <a:latin typeface="+mn-lt"/>
                <a:ea typeface="+mn-ea"/>
                <a:cs typeface="+mn-cs"/>
              </a:rPr>
              <a:t> </a:t>
            </a:r>
            <a:r>
              <a:rPr lang="en-CA" sz="1100" kern="1200" dirty="0" smtClean="0">
                <a:solidFill>
                  <a:schemeClr val="tx1"/>
                </a:solidFill>
                <a:effectLst/>
                <a:latin typeface="+mn-lt"/>
                <a:ea typeface="+mn-ea"/>
                <a:cs typeface="+mn-cs"/>
              </a:rPr>
              <a:t>Nutrition; Dizziness;</a:t>
            </a:r>
            <a:r>
              <a:rPr lang="en-CA" sz="1100" kern="1200" baseline="0" dirty="0" smtClean="0">
                <a:solidFill>
                  <a:schemeClr val="tx1"/>
                </a:solidFill>
                <a:effectLst/>
                <a:latin typeface="+mn-lt"/>
                <a:ea typeface="+mn-ea"/>
                <a:cs typeface="+mn-cs"/>
              </a:rPr>
              <a:t> Walking in Winter; Depression, Challenge Your Strength &amp; Build Your Balance, and materials to support Campaign 2018.</a:t>
            </a:r>
            <a:endParaRPr lang="en-CA" sz="1100" kern="1200" dirty="0" smtClean="0">
              <a:solidFill>
                <a:schemeClr val="tx1"/>
              </a:solidFill>
              <a:effectLst/>
              <a:latin typeface="+mn-lt"/>
              <a:ea typeface="+mn-ea"/>
              <a:cs typeface="+mn-cs"/>
            </a:endParaRPr>
          </a:p>
          <a:p>
            <a:pPr marL="22359" lvl="0" indent="0">
              <a:buClr>
                <a:schemeClr val="dk1"/>
              </a:buClr>
              <a:buSzPct val="100000"/>
              <a:buFont typeface="Arial"/>
              <a:buNone/>
            </a:pPr>
            <a:r>
              <a:rPr lang="en-CA" sz="1100" dirty="0" smtClean="0">
                <a:solidFill>
                  <a:schemeClr val="dk1"/>
                </a:solidFill>
                <a:latin typeface="+mn-lt"/>
                <a:ea typeface="Calibri"/>
                <a:cs typeface="Calibri"/>
                <a:sym typeface="Calibri"/>
              </a:rPr>
              <a:t>My </a:t>
            </a:r>
            <a:r>
              <a:rPr lang="en-CA" sz="1100" dirty="0" err="1">
                <a:solidFill>
                  <a:schemeClr val="dk1"/>
                </a:solidFill>
                <a:latin typeface="+mn-lt"/>
                <a:ea typeface="Calibri"/>
                <a:cs typeface="Calibri"/>
                <a:sym typeface="Calibri"/>
              </a:rPr>
              <a:t>MedRec</a:t>
            </a:r>
            <a:r>
              <a:rPr lang="en-CA" sz="1100" dirty="0">
                <a:solidFill>
                  <a:schemeClr val="dk1"/>
                </a:solidFill>
                <a:latin typeface="+mn-lt"/>
                <a:ea typeface="Calibri"/>
                <a:cs typeface="Calibri"/>
                <a:sym typeface="Calibri"/>
              </a:rPr>
              <a:t> Booklet (download the free app from </a:t>
            </a:r>
            <a:r>
              <a:rPr lang="en-CA" sz="1100" u="sng" dirty="0">
                <a:solidFill>
                  <a:schemeClr val="hlink"/>
                </a:solidFill>
                <a:latin typeface="+mn-lt"/>
                <a:ea typeface="Calibri"/>
                <a:cs typeface="Calibri"/>
                <a:sym typeface="Calibri"/>
                <a:hlinkClick r:id="rId4"/>
              </a:rPr>
              <a:t>www.knowledgeisthebestmedicine</a:t>
            </a:r>
            <a:r>
              <a:rPr lang="en-CA" sz="1100" dirty="0">
                <a:solidFill>
                  <a:schemeClr val="dk1"/>
                </a:solidFill>
                <a:latin typeface="+mn-lt"/>
                <a:ea typeface="Calibri"/>
                <a:cs typeface="Calibri"/>
                <a:sym typeface="Calibri"/>
              </a:rPr>
              <a:t>)  Printed booklets no longer available</a:t>
            </a:r>
            <a:r>
              <a:rPr lang="en-CA" sz="1100" baseline="0" dirty="0">
                <a:solidFill>
                  <a:schemeClr val="dk1"/>
                </a:solidFill>
                <a:latin typeface="+mn-lt"/>
                <a:ea typeface="Calibri"/>
                <a:cs typeface="Calibri"/>
                <a:sym typeface="Calibri"/>
              </a:rPr>
              <a:t> (Cited:  October 4, 2016</a:t>
            </a:r>
            <a:r>
              <a:rPr lang="en-CA" sz="1100" baseline="0" dirty="0" smtClean="0">
                <a:solidFill>
                  <a:schemeClr val="dk1"/>
                </a:solidFill>
                <a:latin typeface="+mn-lt"/>
                <a:ea typeface="Calibri"/>
                <a:cs typeface="Calibri"/>
                <a:sym typeface="Calibri"/>
              </a:rPr>
              <a:t>)</a:t>
            </a:r>
            <a:endParaRPr lang="en-CA" sz="1100" b="1" dirty="0" smtClean="0">
              <a:solidFill>
                <a:schemeClr val="dk1"/>
              </a:solidFill>
              <a:latin typeface="+mn-lt"/>
              <a:ea typeface="Calibri"/>
              <a:cs typeface="Calibri"/>
              <a:sym typeface="Calibri"/>
            </a:endParaRPr>
          </a:p>
          <a:p>
            <a:pPr>
              <a:buSzPct val="25000"/>
            </a:pPr>
            <a:r>
              <a:rPr lang="en-CA" b="1" dirty="0" smtClean="0">
                <a:solidFill>
                  <a:schemeClr val="dk1"/>
                </a:solidFill>
                <a:latin typeface="+mn-lt"/>
                <a:ea typeface="Calibri"/>
                <a:cs typeface="Calibri"/>
                <a:sym typeface="Calibri"/>
              </a:rPr>
              <a:t>NOTE</a:t>
            </a:r>
            <a:r>
              <a:rPr lang="en-CA" b="1" dirty="0">
                <a:solidFill>
                  <a:schemeClr val="dk1"/>
                </a:solidFill>
                <a:latin typeface="+mn-lt"/>
                <a:ea typeface="Calibri"/>
                <a:cs typeface="Calibri"/>
                <a:sym typeface="Calibri"/>
              </a:rPr>
              <a:t>:</a:t>
            </a:r>
            <a:r>
              <a:rPr lang="en-CA" dirty="0">
                <a:solidFill>
                  <a:schemeClr val="dk1"/>
                </a:solidFill>
                <a:latin typeface="+mn-lt"/>
                <a:ea typeface="Calibri"/>
                <a:cs typeface="Calibri"/>
                <a:sym typeface="Calibri"/>
              </a:rPr>
              <a:t>  Check with venue presenting </a:t>
            </a:r>
            <a:r>
              <a:rPr lang="en-CA" dirty="0" smtClean="0">
                <a:solidFill>
                  <a:schemeClr val="dk1"/>
                </a:solidFill>
                <a:latin typeface="+mn-lt"/>
                <a:ea typeface="Calibri"/>
                <a:cs typeface="Calibri"/>
                <a:sym typeface="Calibri"/>
              </a:rPr>
              <a:t>at </a:t>
            </a:r>
            <a:r>
              <a:rPr lang="en-CA" dirty="0">
                <a:solidFill>
                  <a:schemeClr val="dk1"/>
                </a:solidFill>
                <a:latin typeface="+mn-lt"/>
                <a:ea typeface="Calibri"/>
                <a:cs typeface="Calibri"/>
                <a:sym typeface="Calibri"/>
              </a:rPr>
              <a:t>such as Seniors Centre/Lodges, regarding activities offered and procedures for what to do if a fall occurs</a:t>
            </a:r>
          </a:p>
        </p:txBody>
      </p:sp>
      <p:sp>
        <p:nvSpPr>
          <p:cNvPr id="5" name="Date Placeholder 4"/>
          <p:cNvSpPr>
            <a:spLocks noGrp="1"/>
          </p:cNvSpPr>
          <p:nvPr>
            <p:ph type="dt" idx="11"/>
          </p:nvPr>
        </p:nvSpPr>
        <p:spPr/>
        <p:txBody>
          <a:bodyPr/>
          <a:lstStyle/>
          <a:p>
            <a:fld id="{AF122004-9C04-4089-B8F1-DB3F721C4B37}" type="datetime3">
              <a:rPr lang="en-CA" smtClean="0"/>
              <a:t>30 October 2018</a:t>
            </a:fld>
            <a:endParaRPr lang="en-CA"/>
          </a:p>
        </p:txBody>
      </p:sp>
    </p:spTree>
    <p:extLst>
      <p:ext uri="{BB962C8B-B14F-4D97-AF65-F5344CB8AC3E}">
        <p14:creationId xmlns:p14="http://schemas.microsoft.com/office/powerpoint/2010/main" val="1552936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1" indent="-171431">
              <a:buClr>
                <a:schemeClr val="dk1"/>
              </a:buClr>
              <a:buSzPct val="100000"/>
              <a:buFont typeface="Arial"/>
              <a:buChar char="•"/>
            </a:pPr>
            <a:r>
              <a:rPr lang="en-US" b="1" dirty="0">
                <a:solidFill>
                  <a:schemeClr val="dk1"/>
                </a:solidFill>
                <a:latin typeface="Arial"/>
                <a:ea typeface="Arial"/>
                <a:cs typeface="Arial"/>
                <a:sym typeface="Arial"/>
              </a:rPr>
              <a:t>Ask:  What do you think can cause a fall? </a:t>
            </a:r>
            <a:r>
              <a:rPr lang="en-US" dirty="0">
                <a:solidFill>
                  <a:schemeClr val="dk1"/>
                </a:solidFill>
                <a:latin typeface="Arial"/>
                <a:ea typeface="Arial"/>
                <a:cs typeface="Arial"/>
                <a:sym typeface="Arial"/>
              </a:rPr>
              <a:t>Get audience participation. </a:t>
            </a:r>
          </a:p>
          <a:p>
            <a:pPr marL="171431" indent="-171431">
              <a:buClr>
                <a:schemeClr val="dk1"/>
              </a:buClr>
              <a:buSzPct val="100000"/>
              <a:buFont typeface="Arial"/>
              <a:buChar char="•"/>
            </a:pPr>
            <a:r>
              <a:rPr lang="en-US" dirty="0">
                <a:solidFill>
                  <a:schemeClr val="dk1"/>
                </a:solidFill>
                <a:latin typeface="Arial"/>
                <a:ea typeface="Arial"/>
                <a:cs typeface="Arial"/>
                <a:sym typeface="Arial"/>
              </a:rPr>
              <a:t>(Already identified some of the causes from your stories.)</a:t>
            </a:r>
          </a:p>
          <a:p>
            <a:endParaRPr lang="en-CA" dirty="0"/>
          </a:p>
        </p:txBody>
      </p:sp>
      <p:sp>
        <p:nvSpPr>
          <p:cNvPr id="4" name="Date Placeholder 3"/>
          <p:cNvSpPr>
            <a:spLocks noGrp="1"/>
          </p:cNvSpPr>
          <p:nvPr>
            <p:ph type="dt" idx="10"/>
          </p:nvPr>
        </p:nvSpPr>
        <p:spPr/>
        <p:txBody>
          <a:bodyPr/>
          <a:lstStyle/>
          <a:p>
            <a:fld id="{9FB950DC-0B4A-4852-9E8B-DB434C5CFB1D}" type="datetime3">
              <a:rPr lang="en-CA" smtClean="0"/>
              <a:t>30 October 2018</a:t>
            </a:fld>
            <a:endParaRPr lang="en-CA"/>
          </a:p>
        </p:txBody>
      </p:sp>
    </p:spTree>
    <p:extLst>
      <p:ext uri="{BB962C8B-B14F-4D97-AF65-F5344CB8AC3E}">
        <p14:creationId xmlns:p14="http://schemas.microsoft.com/office/powerpoint/2010/main" val="401493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615" indent="-179615">
              <a:buClr>
                <a:schemeClr val="dk1"/>
              </a:buClr>
              <a:buSzPct val="100000"/>
              <a:buFont typeface="Arial"/>
              <a:buChar char="•"/>
            </a:pPr>
            <a:r>
              <a:rPr lang="en-US" dirty="0">
                <a:solidFill>
                  <a:schemeClr val="dk1"/>
                </a:solidFill>
                <a:latin typeface="Arial"/>
                <a:ea typeface="Arial"/>
                <a:cs typeface="Arial"/>
                <a:sym typeface="Arial"/>
              </a:rPr>
              <a:t>People fall for a variety of reasons and these reasons are called “risk factors”.  </a:t>
            </a:r>
          </a:p>
          <a:p>
            <a:pPr marL="179615" indent="-179615">
              <a:buClr>
                <a:schemeClr val="dk1"/>
              </a:buClr>
              <a:buSzPct val="100000"/>
              <a:buFont typeface="Arial"/>
              <a:buChar char="•"/>
            </a:pPr>
            <a:r>
              <a:rPr lang="en-US" dirty="0">
                <a:solidFill>
                  <a:schemeClr val="dk1"/>
                </a:solidFill>
                <a:latin typeface="Arial"/>
                <a:ea typeface="Arial"/>
                <a:cs typeface="Arial"/>
                <a:sym typeface="Arial"/>
              </a:rPr>
              <a:t>If you know your risk factors, you can take action to reduce your chance of falling.  </a:t>
            </a:r>
          </a:p>
          <a:p>
            <a:pPr marL="179615" indent="-179615">
              <a:buClr>
                <a:schemeClr val="dk1"/>
              </a:buClr>
              <a:buSzPct val="100000"/>
              <a:buFont typeface="Arial"/>
              <a:buChar char="•"/>
            </a:pPr>
            <a:r>
              <a:rPr lang="en-US" dirty="0">
                <a:solidFill>
                  <a:schemeClr val="dk1"/>
                </a:solidFill>
                <a:latin typeface="Arial"/>
                <a:ea typeface="Arial"/>
                <a:cs typeface="Arial"/>
                <a:sym typeface="Arial"/>
              </a:rPr>
              <a:t>Falls have many causes. Go through the puzzle pieces, identifying ones that have been discussed and touching upon new ones.</a:t>
            </a:r>
          </a:p>
          <a:p>
            <a:pPr marL="179615" indent="-179615">
              <a:buClr>
                <a:schemeClr val="dk1"/>
              </a:buClr>
              <a:buSzPct val="100000"/>
              <a:buFont typeface="Arial"/>
              <a:buChar char="•"/>
            </a:pPr>
            <a:r>
              <a:rPr lang="en-US" dirty="0">
                <a:solidFill>
                  <a:schemeClr val="dk1"/>
                </a:solidFill>
                <a:latin typeface="Arial"/>
                <a:ea typeface="Arial"/>
                <a:cs typeface="Arial"/>
                <a:sym typeface="Arial"/>
              </a:rPr>
              <a:t>Some risk factors you can change. For example, you can make changes to your footwear, your home, eating balanced meals, etc. </a:t>
            </a:r>
          </a:p>
          <a:p>
            <a:pPr marL="179615" indent="-179615">
              <a:buClr>
                <a:schemeClr val="dk1"/>
              </a:buClr>
              <a:buSzPct val="100000"/>
              <a:buFont typeface="Arial"/>
              <a:buChar char="•"/>
            </a:pPr>
            <a:r>
              <a:rPr lang="en-US" dirty="0">
                <a:solidFill>
                  <a:schemeClr val="dk1"/>
                </a:solidFill>
                <a:latin typeface="Arial"/>
                <a:ea typeface="Arial"/>
                <a:cs typeface="Arial"/>
                <a:sym typeface="Arial"/>
              </a:rPr>
              <a:t>Some risk factors cannot be changed (not modifiable).   For example, you can’t change your age,  some medical conditions and medications.  So, you need to learn how to prevent falls in spite of these risk factors.  Check with your</a:t>
            </a:r>
            <a:r>
              <a:rPr lang="en-US" baseline="0" dirty="0">
                <a:solidFill>
                  <a:schemeClr val="dk1"/>
                </a:solidFill>
                <a:latin typeface="Arial"/>
                <a:ea typeface="Arial"/>
                <a:cs typeface="Arial"/>
                <a:sym typeface="Arial"/>
              </a:rPr>
              <a:t> healthcare practitioner.</a:t>
            </a:r>
            <a:endParaRPr lang="en-US" dirty="0">
              <a:solidFill>
                <a:schemeClr val="dk1"/>
              </a:solidFill>
              <a:latin typeface="Arial"/>
              <a:ea typeface="Arial"/>
              <a:cs typeface="Arial"/>
              <a:sym typeface="Arial"/>
            </a:endParaRPr>
          </a:p>
          <a:p>
            <a:pPr marL="179615" indent="-179615">
              <a:buClr>
                <a:schemeClr val="dk1"/>
              </a:buClr>
              <a:buSzPct val="100000"/>
              <a:buFont typeface="Arial"/>
              <a:buChar char="•"/>
            </a:pPr>
            <a:endParaRPr lang="en-US" dirty="0">
              <a:solidFill>
                <a:schemeClr val="dk1"/>
              </a:solidFill>
              <a:latin typeface="Arial"/>
              <a:ea typeface="Arial"/>
              <a:cs typeface="Arial"/>
              <a:sym typeface="Arial"/>
            </a:endParaRPr>
          </a:p>
          <a:p>
            <a:pPr marL="179615" indent="-179615">
              <a:buClr>
                <a:schemeClr val="dk1"/>
              </a:buClr>
              <a:buSzPct val="100000"/>
              <a:buFont typeface="Arial"/>
              <a:buChar char="•"/>
            </a:pPr>
            <a:r>
              <a:rPr lang="en-US" dirty="0">
                <a:solidFill>
                  <a:schemeClr val="dk1"/>
                </a:solidFill>
                <a:latin typeface="Arial"/>
                <a:ea typeface="Arial"/>
                <a:cs typeface="Arial"/>
                <a:sym typeface="Arial"/>
              </a:rPr>
              <a:t>NOTE: you can tie in these with the stories told on the earlier slide. </a:t>
            </a:r>
          </a:p>
          <a:p>
            <a:endParaRPr lang="en-CA" dirty="0"/>
          </a:p>
        </p:txBody>
      </p:sp>
      <p:sp>
        <p:nvSpPr>
          <p:cNvPr id="5" name="Date Placeholder 4"/>
          <p:cNvSpPr>
            <a:spLocks noGrp="1"/>
          </p:cNvSpPr>
          <p:nvPr>
            <p:ph type="dt" idx="11"/>
          </p:nvPr>
        </p:nvSpPr>
        <p:spPr/>
        <p:txBody>
          <a:bodyPr/>
          <a:lstStyle/>
          <a:p>
            <a:fld id="{9E31D607-DE41-46FE-BD18-34BA373D3106}" type="datetime3">
              <a:rPr lang="en-CA" smtClean="0"/>
              <a:t>30 October 2018</a:t>
            </a:fld>
            <a:endParaRPr lang="en-CA"/>
          </a:p>
        </p:txBody>
      </p:sp>
    </p:spTree>
    <p:extLst>
      <p:ext uri="{BB962C8B-B14F-4D97-AF65-F5344CB8AC3E}">
        <p14:creationId xmlns:p14="http://schemas.microsoft.com/office/powerpoint/2010/main" val="2252806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a:t>
            </a:r>
            <a:r>
              <a:rPr lang="en-CA" sz="1300" dirty="0"/>
              <a:t>he risk of falling increases as the number of risk factors increases.  For example, with no risk factors, there is only an 8 % risk of falling but with 4 risk factors, there is a 78 % risk of falling.</a:t>
            </a:r>
            <a:r>
              <a:rPr lang="en-CA" sz="1300" baseline="30000" dirty="0"/>
              <a:t> </a:t>
            </a:r>
            <a:r>
              <a:rPr lang="en-CA" sz="1300" dirty="0" smtClean="0"/>
              <a:t> </a:t>
            </a:r>
            <a:endParaRPr lang="en-CA" sz="1300" dirty="0"/>
          </a:p>
          <a:p>
            <a:pPr marL="181220" indent="-181220">
              <a:buClr>
                <a:schemeClr val="dk1"/>
              </a:buClr>
              <a:buSzPct val="100000"/>
              <a:buFont typeface="Arial"/>
              <a:buChar char="•"/>
            </a:pPr>
            <a:endParaRPr lang="en-US" dirty="0">
              <a:solidFill>
                <a:schemeClr val="dk1"/>
              </a:solidFill>
              <a:latin typeface="Arial"/>
              <a:ea typeface="Arial"/>
              <a:cs typeface="Arial"/>
              <a:sym typeface="Arial"/>
            </a:endParaRPr>
          </a:p>
          <a:p>
            <a:pPr marL="181220" indent="-181220">
              <a:buClr>
                <a:schemeClr val="dk1"/>
              </a:buClr>
              <a:buSzPct val="100000"/>
              <a:buFont typeface="Arial"/>
              <a:buChar char="•"/>
            </a:pPr>
            <a:r>
              <a:rPr lang="en-US" dirty="0">
                <a:solidFill>
                  <a:schemeClr val="dk1"/>
                </a:solidFill>
                <a:latin typeface="Arial"/>
                <a:ea typeface="Arial"/>
                <a:cs typeface="Arial"/>
                <a:sym typeface="Arial"/>
              </a:rPr>
              <a:t>That is why it is so important to know your risk factors and the actions you can take to prevent a fall from happening to you.</a:t>
            </a:r>
          </a:p>
          <a:p>
            <a:pPr marL="181220" indent="-181220">
              <a:buClr>
                <a:schemeClr val="dk1"/>
              </a:buClr>
              <a:buSzPct val="100000"/>
              <a:buFont typeface="Arial"/>
              <a:buChar char="•"/>
            </a:pPr>
            <a:endParaRPr lang="en-US" dirty="0">
              <a:solidFill>
                <a:schemeClr val="dk1"/>
              </a:solidFill>
              <a:latin typeface="Arial"/>
              <a:ea typeface="Arial"/>
              <a:cs typeface="Arial"/>
              <a:sym typeface="Arial"/>
            </a:endParaRPr>
          </a:p>
          <a:p>
            <a:pPr defTabSz="966612">
              <a:defRPr/>
            </a:pPr>
            <a:r>
              <a:rPr lang="en-CA" sz="1300" dirty="0">
                <a:solidFill>
                  <a:schemeClr val="tx2"/>
                </a:solidFill>
              </a:rPr>
              <a:t>Make lifestyle choices that will help you look, feel, and move better.</a:t>
            </a:r>
            <a:r>
              <a:rPr lang="en-US" sz="1300" dirty="0">
                <a:solidFill>
                  <a:schemeClr val="dk1"/>
                </a:solidFill>
                <a:ea typeface="Arial"/>
                <a:cs typeface="Arial"/>
                <a:sym typeface="Arial"/>
              </a:rPr>
              <a:t> </a:t>
            </a:r>
          </a:p>
          <a:p>
            <a:endParaRPr lang="en-CA" dirty="0"/>
          </a:p>
        </p:txBody>
      </p:sp>
      <p:sp>
        <p:nvSpPr>
          <p:cNvPr id="5" name="Date Placeholder 4"/>
          <p:cNvSpPr>
            <a:spLocks noGrp="1"/>
          </p:cNvSpPr>
          <p:nvPr>
            <p:ph type="dt" idx="11"/>
          </p:nvPr>
        </p:nvSpPr>
        <p:spPr/>
        <p:txBody>
          <a:bodyPr/>
          <a:lstStyle/>
          <a:p>
            <a:fld id="{19B2A432-8316-4071-8464-B0B7480C3A6B}" type="datetime3">
              <a:rPr lang="en-CA" smtClean="0"/>
              <a:t>30 October 2018</a:t>
            </a:fld>
            <a:endParaRPr lang="en-CA"/>
          </a:p>
        </p:txBody>
      </p:sp>
    </p:spTree>
    <p:extLst>
      <p:ext uri="{BB962C8B-B14F-4D97-AF65-F5344CB8AC3E}">
        <p14:creationId xmlns:p14="http://schemas.microsoft.com/office/powerpoint/2010/main" val="3986916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ct val="100000"/>
              <a:buFont typeface="Arial"/>
              <a:buNone/>
            </a:pPr>
            <a:r>
              <a:rPr lang="en-US" sz="1400" b="1" dirty="0" smtClean="0">
                <a:solidFill>
                  <a:schemeClr val="dk1"/>
                </a:solidFill>
                <a:ea typeface="Arial"/>
                <a:cs typeface="Arial"/>
                <a:sym typeface="Arial"/>
              </a:rPr>
              <a:t>The </a:t>
            </a:r>
            <a:r>
              <a:rPr lang="en-US" sz="1400" b="1" dirty="0">
                <a:solidFill>
                  <a:schemeClr val="dk1"/>
                </a:solidFill>
                <a:ea typeface="Arial"/>
                <a:cs typeface="Arial"/>
                <a:sym typeface="Arial"/>
              </a:rPr>
              <a:t>good news is that there are many things you can do to prevent falling.</a:t>
            </a:r>
          </a:p>
          <a:p>
            <a:pPr marL="0" indent="0">
              <a:buClr>
                <a:schemeClr val="dk1"/>
              </a:buClr>
              <a:buSzPct val="100000"/>
              <a:buFont typeface="Arial"/>
              <a:buNone/>
            </a:pPr>
            <a:endParaRPr lang="en-US" dirty="0" smtClean="0">
              <a:solidFill>
                <a:schemeClr val="dk1"/>
              </a:solidFill>
              <a:ea typeface="Arial"/>
              <a:cs typeface="Arial"/>
              <a:sym typeface="Arial"/>
            </a:endParaRPr>
          </a:p>
          <a:p>
            <a:pPr marL="0" indent="0">
              <a:buClr>
                <a:schemeClr val="dk1"/>
              </a:buClr>
              <a:buSzPct val="100000"/>
              <a:buFont typeface="Arial"/>
              <a:buNone/>
            </a:pPr>
            <a:r>
              <a:rPr lang="en-US" dirty="0" smtClean="0">
                <a:solidFill>
                  <a:schemeClr val="dk1"/>
                </a:solidFill>
                <a:ea typeface="Arial"/>
                <a:cs typeface="Arial"/>
                <a:sym typeface="Arial"/>
              </a:rPr>
              <a:t>We </a:t>
            </a:r>
            <a:r>
              <a:rPr lang="en-US" dirty="0">
                <a:solidFill>
                  <a:schemeClr val="dk1"/>
                </a:solidFill>
                <a:ea typeface="Arial"/>
                <a:cs typeface="Arial"/>
                <a:sym typeface="Arial"/>
              </a:rPr>
              <a:t>are going to focus on </a:t>
            </a:r>
            <a:r>
              <a:rPr lang="en-US" u="sng" dirty="0">
                <a:solidFill>
                  <a:schemeClr val="dk1"/>
                </a:solidFill>
                <a:ea typeface="Arial"/>
                <a:cs typeface="Arial"/>
                <a:sym typeface="Arial"/>
              </a:rPr>
              <a:t>3 key actions </a:t>
            </a:r>
            <a:r>
              <a:rPr lang="en-US" dirty="0">
                <a:solidFill>
                  <a:schemeClr val="dk1"/>
                </a:solidFill>
                <a:ea typeface="Arial"/>
                <a:cs typeface="Arial"/>
                <a:sym typeface="Arial"/>
              </a:rPr>
              <a:t>you can do to prevent a fall.</a:t>
            </a:r>
          </a:p>
          <a:p>
            <a:r>
              <a:rPr lang="en-CA" sz="1200" kern="1200" dirty="0">
                <a:solidFill>
                  <a:schemeClr val="tx1"/>
                </a:solidFill>
                <a:effectLst/>
                <a:latin typeface="+mn-lt"/>
                <a:ea typeface="+mn-ea"/>
                <a:cs typeface="+mn-cs"/>
              </a:rPr>
              <a:t> </a:t>
            </a:r>
          </a:p>
          <a:p>
            <a:pPr marL="0" indent="0" defTabSz="933237">
              <a:buClr>
                <a:schemeClr val="dk1"/>
              </a:buClr>
              <a:buSzPct val="100000"/>
              <a:buFont typeface="Arial"/>
              <a:buNone/>
              <a:defRPr/>
            </a:pPr>
            <a:r>
              <a:rPr lang="en-US" sz="1000" dirty="0" smtClean="0">
                <a:solidFill>
                  <a:schemeClr val="dk1"/>
                </a:solidFill>
                <a:ea typeface="Arial"/>
                <a:cs typeface="Arial"/>
                <a:sym typeface="Arial"/>
              </a:rPr>
              <a:t>The  1st key action to help prevent a fall is ‘Be active</a:t>
            </a:r>
            <a:r>
              <a:rPr lang="en-US" sz="1000" baseline="0" dirty="0" smtClean="0">
                <a:solidFill>
                  <a:schemeClr val="dk1"/>
                </a:solidFill>
                <a:ea typeface="Arial"/>
                <a:cs typeface="Arial"/>
                <a:sym typeface="Arial"/>
              </a:rPr>
              <a:t>’</a:t>
            </a:r>
          </a:p>
          <a:p>
            <a:pPr marL="171431" marR="0" indent="-171431" algn="l" defTabSz="933237" rtl="0" eaLnBrk="1" fontAlgn="auto" latinLnBrk="0" hangingPunct="1">
              <a:lnSpc>
                <a:spcPct val="100000"/>
              </a:lnSpc>
              <a:spcBef>
                <a:spcPts val="0"/>
              </a:spcBef>
              <a:spcAft>
                <a:spcPts val="0"/>
              </a:spcAft>
              <a:buClr>
                <a:schemeClr val="dk1"/>
              </a:buClr>
              <a:buSzPct val="100000"/>
              <a:buFont typeface="Arial"/>
              <a:buChar char="•"/>
              <a:tabLst/>
              <a:defRPr/>
            </a:pPr>
            <a:r>
              <a:rPr lang="en-CA" sz="1000" b="1" dirty="0" smtClean="0">
                <a:solidFill>
                  <a:schemeClr val="dk1"/>
                </a:solidFill>
                <a:latin typeface="+mn-lt"/>
                <a:ea typeface="Calibri"/>
                <a:cs typeface="Calibri"/>
                <a:sym typeface="Calibri"/>
              </a:rPr>
              <a:t>Show</a:t>
            </a:r>
            <a:r>
              <a:rPr lang="en-CA" sz="1000" b="1" baseline="0" dirty="0" smtClean="0">
                <a:solidFill>
                  <a:schemeClr val="dk1"/>
                </a:solidFill>
                <a:latin typeface="+mn-lt"/>
                <a:ea typeface="Calibri"/>
                <a:cs typeface="Calibri"/>
                <a:sym typeface="Calibri"/>
              </a:rPr>
              <a:t> Handout: Be Active</a:t>
            </a:r>
          </a:p>
          <a:p>
            <a:pPr marL="171431" marR="0" indent="-171431" algn="l" defTabSz="933237" rtl="0" eaLnBrk="1" fontAlgn="auto" latinLnBrk="0" hangingPunct="1">
              <a:lnSpc>
                <a:spcPct val="100000"/>
              </a:lnSpc>
              <a:spcBef>
                <a:spcPts val="0"/>
              </a:spcBef>
              <a:spcAft>
                <a:spcPts val="0"/>
              </a:spcAft>
              <a:buClr>
                <a:schemeClr val="dk1"/>
              </a:buClr>
              <a:buSzPct val="100000"/>
              <a:buFont typeface="Arial"/>
              <a:buChar char="•"/>
              <a:tabLst/>
              <a:defRPr/>
            </a:pPr>
            <a:endParaRPr lang="en-CA" sz="1000" b="1" baseline="0" dirty="0" smtClean="0">
              <a:solidFill>
                <a:schemeClr val="dk1"/>
              </a:solidFill>
              <a:latin typeface="+mn-lt"/>
              <a:ea typeface="Calibri"/>
              <a:cs typeface="Calibri"/>
              <a:sym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Activity will help you feel better, sleep better and help keep you independent. </a:t>
            </a:r>
          </a:p>
          <a:p>
            <a:endParaRPr lang="en-US" sz="1000" kern="1200" dirty="0">
              <a:solidFill>
                <a:schemeClr val="tx1"/>
              </a:solidFill>
              <a:effectLst/>
              <a:latin typeface="+mn-lt"/>
              <a:ea typeface="+mn-ea"/>
              <a:cs typeface="+mn-cs"/>
            </a:endParaRPr>
          </a:p>
        </p:txBody>
      </p:sp>
      <p:sp>
        <p:nvSpPr>
          <p:cNvPr id="5" name="Date Placeholder 4"/>
          <p:cNvSpPr>
            <a:spLocks noGrp="1"/>
          </p:cNvSpPr>
          <p:nvPr>
            <p:ph type="dt" idx="11"/>
          </p:nvPr>
        </p:nvSpPr>
        <p:spPr/>
        <p:txBody>
          <a:bodyPr/>
          <a:lstStyle/>
          <a:p>
            <a:fld id="{F6A3CADA-0194-4074-8CFC-A8A2F770F05C}" type="datetime3">
              <a:rPr lang="en-CA" smtClean="0"/>
              <a:t>30 October 2018</a:t>
            </a:fld>
            <a:endParaRPr lang="en-CA"/>
          </a:p>
        </p:txBody>
      </p:sp>
    </p:spTree>
    <p:extLst>
      <p:ext uri="{BB962C8B-B14F-4D97-AF65-F5344CB8AC3E}">
        <p14:creationId xmlns:p14="http://schemas.microsoft.com/office/powerpoint/2010/main" val="1668888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b="1" dirty="0">
                <a:solidFill>
                  <a:schemeClr val="dk1"/>
                </a:solidFill>
                <a:ea typeface="Arial"/>
                <a:cs typeface="Arial"/>
                <a:sym typeface="Arial"/>
              </a:rPr>
              <a:t>Ask:  What are some of the benefits of being active? </a:t>
            </a:r>
            <a:endParaRPr lang="en-CA" sz="1300" b="1" dirty="0"/>
          </a:p>
          <a:p>
            <a:pPr marL="181240" indent="-181240">
              <a:buFont typeface="Arial" panose="020B0604020202020204" pitchFamily="34" charset="0"/>
              <a:buChar char="•"/>
            </a:pPr>
            <a:r>
              <a:rPr lang="en-CA" sz="1300" dirty="0"/>
              <a:t>Keeps your bones and muscles healthy and strong and improves your </a:t>
            </a:r>
            <a:r>
              <a:rPr lang="en-CA" sz="1300" dirty="0" smtClean="0"/>
              <a:t>balance</a:t>
            </a:r>
            <a:endParaRPr lang="en-CA" sz="1300" dirty="0"/>
          </a:p>
          <a:p>
            <a:pPr marL="181240" indent="-181240">
              <a:buFont typeface="Arial" panose="020B0604020202020204" pitchFamily="34" charset="0"/>
              <a:buChar char="•"/>
            </a:pPr>
            <a:r>
              <a:rPr lang="en-CA" sz="1300" dirty="0" smtClean="0"/>
              <a:t>Improves your balance</a:t>
            </a:r>
          </a:p>
          <a:p>
            <a:pPr marL="181240" indent="-181240">
              <a:buFont typeface="Arial" panose="020B0604020202020204" pitchFamily="34" charset="0"/>
              <a:buChar char="•"/>
            </a:pPr>
            <a:r>
              <a:rPr lang="en-CA" sz="1300" dirty="0" smtClean="0"/>
              <a:t>Keeps </a:t>
            </a:r>
            <a:r>
              <a:rPr lang="en-CA" sz="1300" dirty="0"/>
              <a:t>your heart and lungs healthy </a:t>
            </a:r>
            <a:endParaRPr lang="en-CA" sz="1300" baseline="30000" dirty="0"/>
          </a:p>
          <a:p>
            <a:pPr marL="181240" indent="-181240">
              <a:buFont typeface="Arial" panose="020B0604020202020204" pitchFamily="34" charset="0"/>
              <a:buChar char="•"/>
            </a:pPr>
            <a:r>
              <a:rPr lang="en-CA" sz="1300" dirty="0"/>
              <a:t>Increases your </a:t>
            </a:r>
            <a:r>
              <a:rPr lang="en-CA" sz="1300" dirty="0" smtClean="0"/>
              <a:t>energy</a:t>
            </a:r>
          </a:p>
          <a:p>
            <a:pPr marL="181240" indent="-181240">
              <a:buFont typeface="Arial" panose="020B0604020202020204" pitchFamily="34" charset="0"/>
              <a:buChar char="•"/>
            </a:pPr>
            <a:r>
              <a:rPr lang="en-CA" sz="1300" dirty="0" smtClean="0"/>
              <a:t>Helps </a:t>
            </a:r>
            <a:r>
              <a:rPr lang="en-CA" sz="1300" dirty="0"/>
              <a:t>you </a:t>
            </a:r>
            <a:r>
              <a:rPr lang="en-CA" sz="1300" dirty="0" smtClean="0"/>
              <a:t>sleep</a:t>
            </a:r>
            <a:endParaRPr lang="en-CA" sz="1300" dirty="0"/>
          </a:p>
          <a:p>
            <a:pPr marL="181240" indent="-181240">
              <a:buFont typeface="Arial" panose="020B0604020202020204" pitchFamily="34" charset="0"/>
              <a:buChar char="•"/>
            </a:pPr>
            <a:r>
              <a:rPr lang="en-CA" sz="1300" dirty="0"/>
              <a:t>Reduces the fear of </a:t>
            </a:r>
            <a:r>
              <a:rPr lang="en-CA" sz="1300" dirty="0" smtClean="0"/>
              <a:t>falling</a:t>
            </a:r>
            <a:endParaRPr lang="en-CA" sz="1300" baseline="30000" dirty="0"/>
          </a:p>
          <a:p>
            <a:pPr marL="181240" indent="-181240">
              <a:buFont typeface="Arial" panose="020B0604020202020204" pitchFamily="34" charset="0"/>
              <a:buChar char="•"/>
            </a:pPr>
            <a:r>
              <a:rPr lang="en-CA" sz="1300" dirty="0"/>
              <a:t>Helps to reduce the risk of chronic diseases like heart disease and high blood </a:t>
            </a:r>
            <a:r>
              <a:rPr lang="en-CA" sz="1300" dirty="0" smtClean="0"/>
              <a:t>pressure</a:t>
            </a:r>
            <a:endParaRPr lang="en-CA" sz="1300" dirty="0"/>
          </a:p>
          <a:p>
            <a:pPr marL="181240" indent="-181240">
              <a:buFont typeface="Arial" panose="020B0604020202020204" pitchFamily="34" charset="0"/>
              <a:buChar char="•"/>
            </a:pPr>
            <a:r>
              <a:rPr lang="en-CA" sz="1300" dirty="0"/>
              <a:t>Improves memory and </a:t>
            </a:r>
            <a:r>
              <a:rPr lang="en-CA" sz="1300" dirty="0" smtClean="0"/>
              <a:t>attention</a:t>
            </a:r>
            <a:endParaRPr lang="en-CA" sz="1300" dirty="0"/>
          </a:p>
          <a:p>
            <a:pPr marL="181240" indent="-181240" defTabSz="966612">
              <a:buFont typeface="Arial" panose="020B0604020202020204" pitchFamily="34" charset="0"/>
              <a:buChar char="•"/>
              <a:defRPr/>
            </a:pPr>
            <a:r>
              <a:rPr lang="en-CA" sz="1300" dirty="0"/>
              <a:t>Improves mood and sense of </a:t>
            </a:r>
            <a:r>
              <a:rPr lang="en-CA" sz="1300" dirty="0" smtClean="0"/>
              <a:t>well-being</a:t>
            </a:r>
            <a:endParaRPr lang="en-CA" sz="1100" dirty="0"/>
          </a:p>
          <a:p>
            <a:endParaRPr lang="en-CA" dirty="0"/>
          </a:p>
        </p:txBody>
      </p:sp>
      <p:sp>
        <p:nvSpPr>
          <p:cNvPr id="5" name="Date Placeholder 4"/>
          <p:cNvSpPr>
            <a:spLocks noGrp="1"/>
          </p:cNvSpPr>
          <p:nvPr>
            <p:ph type="dt" idx="11"/>
          </p:nvPr>
        </p:nvSpPr>
        <p:spPr/>
        <p:txBody>
          <a:bodyPr/>
          <a:lstStyle/>
          <a:p>
            <a:fld id="{CE46B5C7-52DB-44CF-A62F-DB56C49F09A3}" type="datetime3">
              <a:rPr lang="en-CA" smtClean="0"/>
              <a:t>30 October 2018</a:t>
            </a:fld>
            <a:endParaRPr lang="en-CA"/>
          </a:p>
        </p:txBody>
      </p:sp>
    </p:spTree>
    <p:extLst>
      <p:ext uri="{BB962C8B-B14F-4D97-AF65-F5344CB8AC3E}">
        <p14:creationId xmlns:p14="http://schemas.microsoft.com/office/powerpoint/2010/main" val="2546586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0" indent="-181220" defTabSz="966612">
              <a:buClr>
                <a:schemeClr val="dk1"/>
              </a:buClr>
              <a:buSzPct val="100000"/>
              <a:buFont typeface="Arial"/>
              <a:buChar char="•"/>
              <a:defRPr/>
            </a:pPr>
            <a:r>
              <a:rPr lang="en-CA" sz="1300" dirty="0">
                <a:latin typeface="+mn-lt"/>
              </a:rPr>
              <a:t>As an older adult, regular physical activity is one of the most important things you can do for your health. It can prevent many of the health problems that seem to come with age. It also helps your muscles grow stronger so you can keep doing your day-to-day activities without becoming dependent on </a:t>
            </a:r>
            <a:r>
              <a:rPr lang="en-CA" sz="1300" dirty="0" smtClean="0">
                <a:latin typeface="+mn-lt"/>
              </a:rPr>
              <a:t>others.</a:t>
            </a:r>
          </a:p>
          <a:p>
            <a:pPr marL="181220" indent="-181220" defTabSz="966612">
              <a:buClr>
                <a:schemeClr val="dk1"/>
              </a:buClr>
              <a:buSzPct val="100000"/>
              <a:buFont typeface="Arial"/>
              <a:buChar char="•"/>
              <a:defRPr/>
            </a:pPr>
            <a:endParaRPr lang="en-US" b="1" u="sng" dirty="0">
              <a:solidFill>
                <a:schemeClr val="dk1"/>
              </a:solidFill>
              <a:latin typeface="+mn-lt"/>
              <a:ea typeface="Arial"/>
              <a:cs typeface="Arial"/>
              <a:sym typeface="Arial"/>
            </a:endParaRPr>
          </a:p>
          <a:p>
            <a:pPr marL="181220" indent="-181220">
              <a:buClr>
                <a:schemeClr val="dk1"/>
              </a:buClr>
              <a:buSzPct val="100000"/>
              <a:buFont typeface="Arial"/>
              <a:buChar char="•"/>
            </a:pPr>
            <a:r>
              <a:rPr lang="en-US" dirty="0">
                <a:solidFill>
                  <a:schemeClr val="dk1"/>
                </a:solidFill>
                <a:latin typeface="+mn-lt"/>
                <a:ea typeface="Arial"/>
                <a:cs typeface="Arial"/>
                <a:sym typeface="Arial"/>
              </a:rPr>
              <a:t>Many chronic diseases are linked with inactivity such as: heart disease, stroke, depression, high blood pressure, colon cancer, type 2 diabetes, early death and </a:t>
            </a:r>
            <a:r>
              <a:rPr lang="en-US" dirty="0" smtClean="0">
                <a:solidFill>
                  <a:schemeClr val="dk1"/>
                </a:solidFill>
                <a:latin typeface="+mn-lt"/>
                <a:ea typeface="Arial"/>
                <a:cs typeface="Arial"/>
                <a:sym typeface="Arial"/>
              </a:rPr>
              <a:t>osteoporosis</a:t>
            </a:r>
            <a:r>
              <a:rPr lang="en-US" baseline="30000" dirty="0" smtClean="0">
                <a:solidFill>
                  <a:schemeClr val="dk1"/>
                </a:solidFill>
                <a:latin typeface="+mn-lt"/>
                <a:ea typeface="Arial"/>
                <a:cs typeface="Arial"/>
                <a:sym typeface="Arial"/>
              </a:rPr>
              <a:t>.</a:t>
            </a:r>
            <a:r>
              <a:rPr lang="en-US" baseline="0" dirty="0" smtClean="0">
                <a:solidFill>
                  <a:schemeClr val="dk1"/>
                </a:solidFill>
                <a:latin typeface="+mn-lt"/>
                <a:ea typeface="Arial"/>
                <a:cs typeface="Arial"/>
                <a:sym typeface="Arial"/>
              </a:rPr>
              <a:t>   </a:t>
            </a:r>
            <a:r>
              <a:rPr lang="en-US" dirty="0">
                <a:solidFill>
                  <a:schemeClr val="dk1"/>
                </a:solidFill>
                <a:latin typeface="+mn-lt"/>
                <a:ea typeface="Arial"/>
                <a:cs typeface="Arial"/>
                <a:sym typeface="Arial"/>
              </a:rPr>
              <a:t>Research indicates that as physical activity improves heart function, oxygen levels to the brain are increased, which has the potential to decrease cognitive problems such as </a:t>
            </a:r>
            <a:r>
              <a:rPr lang="en-US" dirty="0" smtClean="0">
                <a:solidFill>
                  <a:schemeClr val="dk1"/>
                </a:solidFill>
                <a:latin typeface="+mn-lt"/>
                <a:ea typeface="Arial"/>
                <a:cs typeface="Arial"/>
                <a:sym typeface="Arial"/>
              </a:rPr>
              <a:t>dementia</a:t>
            </a:r>
          </a:p>
          <a:p>
            <a:pPr marL="181220" indent="-181220">
              <a:buClr>
                <a:schemeClr val="dk1"/>
              </a:buClr>
              <a:buSzPct val="100000"/>
              <a:buFont typeface="Arial"/>
              <a:buChar char="•"/>
            </a:pPr>
            <a:endParaRPr lang="en-US" dirty="0">
              <a:solidFill>
                <a:schemeClr val="dk1"/>
              </a:solidFill>
              <a:latin typeface="+mn-lt"/>
              <a:ea typeface="Arial"/>
              <a:cs typeface="Arial"/>
              <a:sym typeface="Arial"/>
            </a:endParaRPr>
          </a:p>
          <a:p>
            <a:pPr marL="181220" indent="-181220">
              <a:buClr>
                <a:schemeClr val="dk1"/>
              </a:buClr>
              <a:buSzPct val="100000"/>
              <a:buFont typeface="Arial"/>
              <a:buChar char="•"/>
            </a:pPr>
            <a:r>
              <a:rPr lang="en-US" dirty="0">
                <a:solidFill>
                  <a:schemeClr val="dk1"/>
                </a:solidFill>
                <a:latin typeface="+mn-lt"/>
                <a:ea typeface="Arial"/>
                <a:cs typeface="Arial"/>
                <a:sym typeface="Arial"/>
              </a:rPr>
              <a:t>If you’re concerned about injuring yourself, or if you have arthritis, or a heart condition, talk to your healthcare provider about activities that are good for you. Remember the risks of being inactive. </a:t>
            </a:r>
          </a:p>
          <a:p>
            <a:pPr defTabSz="966612">
              <a:buClr>
                <a:schemeClr val="dk1"/>
              </a:buClr>
              <a:buSzPct val="100000"/>
              <a:defRPr/>
            </a:pPr>
            <a:endParaRPr lang="en-US" sz="1300" dirty="0">
              <a:solidFill>
                <a:schemeClr val="dk1"/>
              </a:solidFill>
              <a:ea typeface="Arial"/>
              <a:cs typeface="Arial"/>
              <a:sym typeface="Arial"/>
            </a:endParaRPr>
          </a:p>
        </p:txBody>
      </p:sp>
      <p:sp>
        <p:nvSpPr>
          <p:cNvPr id="5" name="Date Placeholder 4"/>
          <p:cNvSpPr>
            <a:spLocks noGrp="1"/>
          </p:cNvSpPr>
          <p:nvPr>
            <p:ph type="dt" idx="11"/>
          </p:nvPr>
        </p:nvSpPr>
        <p:spPr/>
        <p:txBody>
          <a:bodyPr/>
          <a:lstStyle/>
          <a:p>
            <a:fld id="{5BA4BF07-F0AB-4E66-9CA2-2D5F4963EF04}" type="datetime3">
              <a:rPr lang="en-CA" smtClean="0"/>
              <a:t>30 October 2018</a:t>
            </a:fld>
            <a:endParaRPr lang="en-CA"/>
          </a:p>
        </p:txBody>
      </p:sp>
    </p:spTree>
    <p:extLst>
      <p:ext uri="{BB962C8B-B14F-4D97-AF65-F5344CB8AC3E}">
        <p14:creationId xmlns:p14="http://schemas.microsoft.com/office/powerpoint/2010/main" val="2237545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0" indent="-181220">
              <a:buClr>
                <a:schemeClr val="dk1"/>
              </a:buClr>
              <a:buSzPct val="100000"/>
              <a:buFont typeface="Arial"/>
              <a:buChar char="•"/>
            </a:pPr>
            <a:r>
              <a:rPr lang="en-CA" sz="1200" dirty="0">
                <a:solidFill>
                  <a:schemeClr val="dk1"/>
                </a:solidFill>
                <a:latin typeface="+mn-lt"/>
                <a:ea typeface="Arial"/>
                <a:cs typeface="Arial"/>
                <a:sym typeface="Arial"/>
              </a:rPr>
              <a:t>Physical activity can be anything that moves your big muscles and increases the amount of energy that you use.  </a:t>
            </a:r>
            <a:endParaRPr lang="en-CA" sz="1200" dirty="0" smtClean="0">
              <a:solidFill>
                <a:schemeClr val="dk1"/>
              </a:solidFill>
              <a:latin typeface="+mn-lt"/>
              <a:ea typeface="Arial"/>
              <a:cs typeface="Arial"/>
              <a:sym typeface="Arial"/>
            </a:endParaRPr>
          </a:p>
          <a:p>
            <a:pPr marL="181220" indent="-181220">
              <a:buClr>
                <a:schemeClr val="dk1"/>
              </a:buClr>
              <a:buSzPct val="100000"/>
              <a:buFont typeface="Arial"/>
              <a:buChar char="•"/>
            </a:pPr>
            <a:endParaRPr lang="en-CA" sz="1200" dirty="0">
              <a:solidFill>
                <a:schemeClr val="dk1"/>
              </a:solidFill>
              <a:latin typeface="+mn-lt"/>
              <a:ea typeface="Arial"/>
              <a:cs typeface="Arial"/>
              <a:sym typeface="Arial"/>
            </a:endParaRPr>
          </a:p>
          <a:p>
            <a:pPr marL="181220" indent="-181220">
              <a:lnSpc>
                <a:spcPct val="80000"/>
              </a:lnSpc>
              <a:buClr>
                <a:schemeClr val="dk1"/>
              </a:buClr>
              <a:buSzPct val="100000"/>
              <a:buFont typeface="Arial"/>
              <a:buChar char="•"/>
            </a:pPr>
            <a:r>
              <a:rPr lang="en-CA" sz="1200" dirty="0" smtClean="0">
                <a:latin typeface="+mn-lt"/>
              </a:rPr>
              <a:t>Try to do 30 minutes or more of moderate to vigorous intensity physical activity at least 5 days each week </a:t>
            </a:r>
          </a:p>
          <a:p>
            <a:pPr marL="664526" lvl="1" indent="-181220">
              <a:lnSpc>
                <a:spcPct val="80000"/>
              </a:lnSpc>
              <a:buClr>
                <a:schemeClr val="dk1"/>
              </a:buClr>
              <a:buSzPct val="100000"/>
              <a:buFont typeface="Arial"/>
              <a:buChar char="•"/>
            </a:pPr>
            <a:r>
              <a:rPr lang="en-CA" sz="1200" dirty="0" smtClean="0">
                <a:latin typeface="+mn-lt"/>
              </a:rPr>
              <a:t>Moderate-intensity: you will sweat and breathe harder</a:t>
            </a:r>
          </a:p>
          <a:p>
            <a:pPr marL="664526" lvl="1" indent="-181220">
              <a:lnSpc>
                <a:spcPct val="80000"/>
              </a:lnSpc>
              <a:buClr>
                <a:schemeClr val="dk1"/>
              </a:buClr>
              <a:buSzPct val="100000"/>
              <a:buFont typeface="Arial"/>
              <a:buChar char="•"/>
            </a:pPr>
            <a:r>
              <a:rPr lang="en-CA" sz="1200" dirty="0" smtClean="0">
                <a:latin typeface="+mn-lt"/>
              </a:rPr>
              <a:t>Vigorous-intensity: you will sweat and be out of breath</a:t>
            </a:r>
          </a:p>
          <a:p>
            <a:pPr marL="664526" lvl="1" indent="-181220">
              <a:lnSpc>
                <a:spcPct val="80000"/>
              </a:lnSpc>
              <a:buClr>
                <a:schemeClr val="dk1"/>
              </a:buClr>
              <a:buSzPct val="100000"/>
              <a:buFont typeface="Arial"/>
              <a:buChar char="•"/>
            </a:pPr>
            <a:endParaRPr lang="en-CA" sz="1200" dirty="0" smtClean="0">
              <a:solidFill>
                <a:schemeClr val="dk1"/>
              </a:solidFill>
              <a:latin typeface="+mn-lt"/>
              <a:ea typeface="Arial"/>
              <a:cs typeface="Arial"/>
              <a:sym typeface="Arial"/>
            </a:endParaRPr>
          </a:p>
          <a:p>
            <a:pPr marL="181220" indent="-181220">
              <a:lnSpc>
                <a:spcPct val="80000"/>
              </a:lnSpc>
              <a:buClr>
                <a:schemeClr val="dk1"/>
              </a:buClr>
              <a:buSzPct val="100000"/>
              <a:buFont typeface="Arial"/>
              <a:buChar char="•"/>
            </a:pPr>
            <a:r>
              <a:rPr lang="en-CA" sz="1200" dirty="0" smtClean="0">
                <a:solidFill>
                  <a:schemeClr val="dk1"/>
                </a:solidFill>
                <a:latin typeface="+mn-lt"/>
                <a:ea typeface="Arial"/>
                <a:cs typeface="Arial"/>
                <a:sym typeface="Arial"/>
              </a:rPr>
              <a:t>While you want to aim to be active for 30 minutes, you can break the time down. </a:t>
            </a:r>
            <a:r>
              <a:rPr lang="en-CA" sz="1200" dirty="0" smtClean="0">
                <a:latin typeface="+mn-lt"/>
              </a:rPr>
              <a:t>The Canadian physical activity guidelines suggest being active in blocks of 10 minutes or more, while another review of literature suggests to see benefits 30 minutes is needed</a:t>
            </a:r>
            <a:endParaRPr lang="en-CA" sz="1200" baseline="30000" dirty="0" smtClean="0">
              <a:latin typeface="+mn-lt"/>
            </a:endParaRPr>
          </a:p>
          <a:p>
            <a:pPr marL="181220" marR="0" indent="-181220" algn="l" defTabSz="914400" rtl="0" eaLnBrk="1" fontAlgn="auto" latinLnBrk="0" hangingPunct="1">
              <a:lnSpc>
                <a:spcPct val="80000"/>
              </a:lnSpc>
              <a:spcBef>
                <a:spcPts val="0"/>
              </a:spcBef>
              <a:spcAft>
                <a:spcPts val="0"/>
              </a:spcAft>
              <a:buClr>
                <a:schemeClr val="dk1"/>
              </a:buClr>
              <a:buSzPct val="100000"/>
              <a:buFont typeface="Arial"/>
              <a:buChar char="•"/>
              <a:tabLst/>
              <a:defRPr/>
            </a:pPr>
            <a:r>
              <a:rPr lang="en-CA" sz="1200" b="1" dirty="0" smtClean="0">
                <a:solidFill>
                  <a:schemeClr val="dk1"/>
                </a:solidFill>
                <a:latin typeface="+mn-lt"/>
                <a:ea typeface="Arial"/>
                <a:cs typeface="Arial"/>
                <a:sym typeface="Arial"/>
              </a:rPr>
              <a:t>Ask:</a:t>
            </a:r>
            <a:r>
              <a:rPr lang="en-CA" sz="1200" b="1" baseline="0" dirty="0" smtClean="0">
                <a:solidFill>
                  <a:schemeClr val="dk1"/>
                </a:solidFill>
                <a:latin typeface="+mn-lt"/>
                <a:ea typeface="Arial"/>
                <a:cs typeface="Arial"/>
                <a:sym typeface="Arial"/>
              </a:rPr>
              <a:t>  </a:t>
            </a:r>
            <a:r>
              <a:rPr lang="en-CA" sz="1200" b="1" dirty="0" smtClean="0">
                <a:solidFill>
                  <a:schemeClr val="dk1"/>
                </a:solidFill>
                <a:latin typeface="+mn-lt"/>
                <a:ea typeface="Arial"/>
                <a:cs typeface="Arial"/>
                <a:sym typeface="Arial"/>
              </a:rPr>
              <a:t>Does anyone break their exercise into smaller chunks of time already?  If so, how? </a:t>
            </a:r>
            <a:r>
              <a:rPr lang="en-CA" sz="1200" dirty="0" smtClean="0">
                <a:solidFill>
                  <a:schemeClr val="dk1"/>
                </a:solidFill>
                <a:latin typeface="+mn-lt"/>
                <a:ea typeface="Arial"/>
                <a:cs typeface="Arial"/>
                <a:sym typeface="Arial"/>
              </a:rPr>
              <a:t>(Examples might be to walk for 10 minutes 3 times a day, or walk 15 minutes at the mall with friends before coffee and then gardening in the afternoon for 15 minutes.)</a:t>
            </a:r>
          </a:p>
          <a:p>
            <a:pPr marL="181220" marR="0" indent="-181220" algn="l" defTabSz="914400" rtl="0" eaLnBrk="1" fontAlgn="auto" latinLnBrk="0" hangingPunct="1">
              <a:lnSpc>
                <a:spcPct val="80000"/>
              </a:lnSpc>
              <a:spcBef>
                <a:spcPts val="0"/>
              </a:spcBef>
              <a:spcAft>
                <a:spcPts val="0"/>
              </a:spcAft>
              <a:buClr>
                <a:schemeClr val="dk1"/>
              </a:buClr>
              <a:buSzPct val="100000"/>
              <a:buFont typeface="Arial"/>
              <a:buChar char="•"/>
              <a:tabLst/>
              <a:defRPr/>
            </a:pPr>
            <a:endParaRPr lang="en-US" sz="1200" b="1" u="sng" dirty="0" smtClean="0">
              <a:solidFill>
                <a:schemeClr val="dk1"/>
              </a:solidFill>
              <a:latin typeface="+mn-lt"/>
              <a:ea typeface="Arial"/>
              <a:cs typeface="Arial"/>
              <a:sym typeface="Arial"/>
            </a:endParaRPr>
          </a:p>
          <a:p>
            <a:pPr marL="181220" marR="0" indent="-181220" algn="l" defTabSz="914400" rtl="0" eaLnBrk="1" fontAlgn="auto" latinLnBrk="0" hangingPunct="1">
              <a:lnSpc>
                <a:spcPct val="80000"/>
              </a:lnSpc>
              <a:spcBef>
                <a:spcPts val="0"/>
              </a:spcBef>
              <a:spcAft>
                <a:spcPts val="0"/>
              </a:spcAft>
              <a:buClr>
                <a:schemeClr val="dk1"/>
              </a:buClr>
              <a:buSzPct val="100000"/>
              <a:buFont typeface="Arial"/>
              <a:buChar char="•"/>
              <a:tabLst/>
              <a:defRPr/>
            </a:pPr>
            <a:r>
              <a:rPr lang="en-CA" sz="1200" b="1" u="sng" dirty="0" smtClean="0">
                <a:solidFill>
                  <a:schemeClr val="dk1"/>
                </a:solidFill>
                <a:latin typeface="+mn-lt"/>
                <a:ea typeface="Arial"/>
                <a:cs typeface="Arial"/>
                <a:sym typeface="Arial"/>
              </a:rPr>
              <a:t>NOTE</a:t>
            </a:r>
            <a:r>
              <a:rPr lang="en-CA" sz="1200" u="sng" dirty="0" smtClean="0">
                <a:solidFill>
                  <a:schemeClr val="dk1"/>
                </a:solidFill>
                <a:latin typeface="+mn-lt"/>
                <a:ea typeface="Arial"/>
                <a:cs typeface="Arial"/>
                <a:sym typeface="Arial"/>
              </a:rPr>
              <a:t>:</a:t>
            </a:r>
            <a:r>
              <a:rPr lang="en-CA" sz="1200" dirty="0" smtClean="0">
                <a:solidFill>
                  <a:schemeClr val="dk1"/>
                </a:solidFill>
                <a:latin typeface="+mn-lt"/>
                <a:ea typeface="Arial"/>
                <a:cs typeface="Arial"/>
                <a:sym typeface="Arial"/>
              </a:rPr>
              <a:t>  If you are doing this presentation in a senior’s centre or other setting, try to highlight activities the centre offers.</a:t>
            </a:r>
          </a:p>
          <a:p>
            <a:pPr marL="181220" indent="-181220">
              <a:lnSpc>
                <a:spcPct val="80000"/>
              </a:lnSpc>
              <a:buClr>
                <a:schemeClr val="dk1"/>
              </a:buClr>
              <a:buSzPct val="100000"/>
              <a:buFont typeface="Arial"/>
              <a:buChar char="•"/>
            </a:pPr>
            <a:endParaRPr lang="en-CA" sz="1300" dirty="0">
              <a:sym typeface="Arial"/>
            </a:endParaRPr>
          </a:p>
          <a:p>
            <a:endParaRPr lang="en-CA" dirty="0"/>
          </a:p>
        </p:txBody>
      </p:sp>
      <p:sp>
        <p:nvSpPr>
          <p:cNvPr id="5" name="Date Placeholder 4"/>
          <p:cNvSpPr>
            <a:spLocks noGrp="1"/>
          </p:cNvSpPr>
          <p:nvPr>
            <p:ph type="dt" idx="11"/>
          </p:nvPr>
        </p:nvSpPr>
        <p:spPr/>
        <p:txBody>
          <a:bodyPr/>
          <a:lstStyle/>
          <a:p>
            <a:fld id="{18A6FE79-DD65-419B-A5FA-C6B426F854AA}" type="datetime3">
              <a:rPr lang="en-CA" smtClean="0"/>
              <a:t>30 October 2018</a:t>
            </a:fld>
            <a:endParaRPr lang="en-CA"/>
          </a:p>
        </p:txBody>
      </p:sp>
    </p:spTree>
    <p:extLst>
      <p:ext uri="{BB962C8B-B14F-4D97-AF65-F5344CB8AC3E}">
        <p14:creationId xmlns:p14="http://schemas.microsoft.com/office/powerpoint/2010/main" val="1832156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b="1" dirty="0">
                <a:solidFill>
                  <a:schemeClr val="dk1"/>
                </a:solidFill>
                <a:latin typeface="+mn-lt"/>
                <a:ea typeface="Arial"/>
                <a:cs typeface="Arial"/>
                <a:sym typeface="Arial"/>
              </a:rPr>
              <a:t>Show:</a:t>
            </a:r>
            <a:r>
              <a:rPr lang="en-US" b="1" baseline="0" dirty="0">
                <a:solidFill>
                  <a:schemeClr val="dk1"/>
                </a:solidFill>
                <a:latin typeface="+mn-lt"/>
                <a:ea typeface="Arial"/>
                <a:cs typeface="Arial"/>
                <a:sym typeface="Arial"/>
              </a:rPr>
              <a:t>  </a:t>
            </a:r>
            <a:r>
              <a:rPr lang="en-US" b="1" baseline="0" dirty="0" smtClean="0">
                <a:solidFill>
                  <a:schemeClr val="dk1"/>
                </a:solidFill>
                <a:latin typeface="+mn-lt"/>
                <a:ea typeface="Arial"/>
                <a:cs typeface="Arial"/>
                <a:sym typeface="Arial"/>
              </a:rPr>
              <a:t>Finding Balance Strength and Balance Poster</a:t>
            </a:r>
            <a:r>
              <a:rPr lang="en-US" b="1" dirty="0" smtClean="0">
                <a:solidFill>
                  <a:schemeClr val="dk1"/>
                </a:solidFill>
                <a:latin typeface="+mn-lt"/>
                <a:ea typeface="Arial"/>
                <a:cs typeface="Arial"/>
                <a:sym typeface="Arial"/>
              </a:rPr>
              <a:t> </a:t>
            </a:r>
            <a:r>
              <a:rPr lang="en-US" b="0" dirty="0" smtClean="0">
                <a:solidFill>
                  <a:schemeClr val="dk1"/>
                </a:solidFill>
                <a:latin typeface="+mn-lt"/>
                <a:ea typeface="Arial"/>
                <a:cs typeface="Arial"/>
                <a:sym typeface="Arial"/>
              </a:rPr>
              <a:t>(</a:t>
            </a:r>
            <a:r>
              <a:rPr lang="en-CA" b="0" dirty="0" smtClean="0">
                <a:solidFill>
                  <a:schemeClr val="dk1"/>
                </a:solidFill>
                <a:latin typeface="+mn-lt"/>
                <a:cs typeface="Arial"/>
                <a:sym typeface="Arial"/>
              </a:rPr>
              <a:t>Available to order on the Finding Balance Alberta website)</a:t>
            </a:r>
          </a:p>
          <a:p>
            <a:pPr marL="181220" lvl="2" indent="-181220">
              <a:buClr>
                <a:schemeClr val="dk1"/>
              </a:buClr>
              <a:buSzPct val="100000"/>
              <a:buFont typeface="Arial"/>
              <a:buChar char="•"/>
            </a:pPr>
            <a:r>
              <a:rPr lang="en-US" b="1" dirty="0" smtClean="0">
                <a:solidFill>
                  <a:schemeClr val="dk1"/>
                </a:solidFill>
                <a:latin typeface="+mn-lt"/>
                <a:ea typeface="Arial"/>
                <a:cs typeface="Arial"/>
                <a:sym typeface="Arial"/>
              </a:rPr>
              <a:t>Ask</a:t>
            </a:r>
            <a:r>
              <a:rPr lang="en-US" b="1" dirty="0">
                <a:solidFill>
                  <a:schemeClr val="dk1"/>
                </a:solidFill>
                <a:latin typeface="+mn-lt"/>
                <a:ea typeface="Arial"/>
                <a:cs typeface="Arial"/>
                <a:sym typeface="Arial"/>
              </a:rPr>
              <a:t>:  What are some reasons for not being active? What are some barriers to getting active?</a:t>
            </a:r>
            <a:r>
              <a:rPr lang="en-US" b="1" baseline="0" dirty="0">
                <a:solidFill>
                  <a:schemeClr val="dk1"/>
                </a:solidFill>
                <a:latin typeface="+mn-lt"/>
                <a:ea typeface="Arial"/>
                <a:cs typeface="Arial"/>
                <a:sym typeface="Arial"/>
              </a:rPr>
              <a:t> </a:t>
            </a:r>
            <a:r>
              <a:rPr lang="en-US" dirty="0">
                <a:solidFill>
                  <a:schemeClr val="dk1"/>
                </a:solidFill>
                <a:latin typeface="+mn-lt"/>
                <a:ea typeface="Arial"/>
                <a:cs typeface="Arial"/>
                <a:sym typeface="Arial"/>
              </a:rPr>
              <a:t>(E.g. Access, I’m too old, I’ve worked hard all of my life , cost  - some things are free e.g. walking, walking the dog, mall walking.  Some things are subsidized e.g. YMCA.) </a:t>
            </a:r>
            <a:br>
              <a:rPr lang="en-US" dirty="0">
                <a:solidFill>
                  <a:schemeClr val="dk1"/>
                </a:solidFill>
                <a:latin typeface="+mn-lt"/>
                <a:ea typeface="Arial"/>
                <a:cs typeface="Arial"/>
                <a:sym typeface="Arial"/>
              </a:rPr>
            </a:br>
            <a:endParaRPr lang="en-US" dirty="0">
              <a:solidFill>
                <a:schemeClr val="dk1"/>
              </a:solidFill>
              <a:latin typeface="+mn-lt"/>
              <a:ea typeface="Arial"/>
              <a:cs typeface="Arial"/>
              <a:sym typeface="Arial"/>
            </a:endParaRPr>
          </a:p>
          <a:p>
            <a:pPr marL="181220" lvl="2" indent="-181220">
              <a:buClr>
                <a:schemeClr val="dk1"/>
              </a:buClr>
              <a:buSzPct val="100000"/>
              <a:buFont typeface="Arial"/>
              <a:buChar char="•"/>
            </a:pPr>
            <a:r>
              <a:rPr lang="en-US" dirty="0">
                <a:solidFill>
                  <a:schemeClr val="dk1"/>
                </a:solidFill>
                <a:latin typeface="+mn-lt"/>
                <a:ea typeface="Arial"/>
                <a:cs typeface="Arial"/>
                <a:sym typeface="Arial"/>
              </a:rPr>
              <a:t>If you’ve never been involved in an activity before, many places like the YMCA, fitness </a:t>
            </a:r>
            <a:r>
              <a:rPr lang="en-US" dirty="0" err="1">
                <a:solidFill>
                  <a:schemeClr val="dk1"/>
                </a:solidFill>
                <a:latin typeface="+mn-lt"/>
                <a:ea typeface="Arial"/>
                <a:cs typeface="Arial"/>
                <a:sym typeface="Arial"/>
              </a:rPr>
              <a:t>centres</a:t>
            </a:r>
            <a:r>
              <a:rPr lang="en-US" dirty="0">
                <a:solidFill>
                  <a:schemeClr val="dk1"/>
                </a:solidFill>
                <a:latin typeface="+mn-lt"/>
                <a:ea typeface="Arial"/>
                <a:cs typeface="Arial"/>
                <a:sym typeface="Arial"/>
              </a:rPr>
              <a:t> and senior’s </a:t>
            </a:r>
            <a:r>
              <a:rPr lang="en-US" dirty="0" err="1">
                <a:solidFill>
                  <a:schemeClr val="dk1"/>
                </a:solidFill>
                <a:latin typeface="+mn-lt"/>
                <a:ea typeface="Arial"/>
                <a:cs typeface="Arial"/>
                <a:sym typeface="Arial"/>
              </a:rPr>
              <a:t>centres</a:t>
            </a:r>
            <a:r>
              <a:rPr lang="en-US" dirty="0">
                <a:solidFill>
                  <a:schemeClr val="dk1"/>
                </a:solidFill>
                <a:latin typeface="+mn-lt"/>
                <a:ea typeface="Arial"/>
                <a:cs typeface="Arial"/>
                <a:sym typeface="Arial"/>
              </a:rPr>
              <a:t> have try-it-out sessions.  </a:t>
            </a:r>
          </a:p>
          <a:p>
            <a:pPr marL="181220" indent="-181220" defTabSz="966612">
              <a:buClr>
                <a:schemeClr val="dk1"/>
              </a:buClr>
              <a:buSzPct val="100000"/>
              <a:buFont typeface="Arial"/>
              <a:buChar char="•"/>
              <a:defRPr/>
            </a:pPr>
            <a:r>
              <a:rPr lang="en-US" dirty="0" smtClean="0">
                <a:solidFill>
                  <a:schemeClr val="dk1"/>
                </a:solidFill>
                <a:latin typeface="+mn-lt"/>
                <a:ea typeface="Arial"/>
                <a:cs typeface="Arial"/>
                <a:sym typeface="Arial"/>
              </a:rPr>
              <a:t>Try </a:t>
            </a:r>
            <a:r>
              <a:rPr lang="en-US" dirty="0">
                <a:solidFill>
                  <a:schemeClr val="dk1"/>
                </a:solidFill>
                <a:latin typeface="+mn-lt"/>
                <a:ea typeface="Arial"/>
                <a:cs typeface="Arial"/>
                <a:sym typeface="Arial"/>
              </a:rPr>
              <a:t>to build in a reward for yourself. We all need to know we’ve accomplished something good for ourselves.</a:t>
            </a:r>
            <a:r>
              <a:rPr lang="en-US" b="1" u="sng" dirty="0">
                <a:solidFill>
                  <a:schemeClr val="dk1"/>
                </a:solidFill>
                <a:latin typeface="+mn-lt"/>
                <a:ea typeface="Arial"/>
                <a:cs typeface="Arial"/>
                <a:sym typeface="Arial"/>
              </a:rPr>
              <a:t> </a:t>
            </a:r>
          </a:p>
          <a:p>
            <a:pPr defTabSz="966612">
              <a:buClr>
                <a:schemeClr val="dk1"/>
              </a:buClr>
              <a:buSzPct val="100000"/>
              <a:defRPr/>
            </a:pPr>
            <a:endParaRPr lang="en-US" b="1" u="sng" dirty="0" smtClean="0">
              <a:solidFill>
                <a:schemeClr val="dk1"/>
              </a:solidFill>
              <a:latin typeface="+mn-lt"/>
              <a:ea typeface="Arial"/>
              <a:cs typeface="Arial"/>
              <a:sym typeface="Arial"/>
            </a:endParaRPr>
          </a:p>
          <a:p>
            <a:pPr marL="181220" indent="-181220">
              <a:buClr>
                <a:schemeClr val="dk1"/>
              </a:buClr>
              <a:buSzPct val="100000"/>
              <a:buFont typeface="Arial"/>
              <a:buChar char="•"/>
            </a:pPr>
            <a:r>
              <a:rPr lang="en-CA" b="1" dirty="0" smtClean="0">
                <a:solidFill>
                  <a:schemeClr val="dk1"/>
                </a:solidFill>
                <a:latin typeface="Arial"/>
                <a:ea typeface="Arial"/>
                <a:cs typeface="Arial"/>
                <a:sym typeface="Arial"/>
              </a:rPr>
              <a:t>Ask:  What activities do you do?</a:t>
            </a:r>
            <a:r>
              <a:rPr lang="en-CA" dirty="0" smtClean="0">
                <a:solidFill>
                  <a:schemeClr val="dk1"/>
                </a:solidFill>
                <a:latin typeface="Arial"/>
                <a:ea typeface="Arial"/>
                <a:cs typeface="Arial"/>
                <a:sym typeface="Arial"/>
              </a:rPr>
              <a:t>  (Examples are:  golfing, walking, bowling, dancing, lawn bowling, swimming, gardening, tai chi, pole walking.)</a:t>
            </a:r>
          </a:p>
          <a:p>
            <a:pPr lvl="0"/>
            <a:r>
              <a:rPr lang="en-CA" sz="1200" dirty="0" smtClean="0"/>
              <a:t>For balance, try: Exercises in a standing position or tai chi</a:t>
            </a:r>
          </a:p>
          <a:p>
            <a:pPr lvl="0"/>
            <a:r>
              <a:rPr lang="en-CA" sz="1200" dirty="0" smtClean="0"/>
              <a:t>For strength, try: Wall push-ups, stair climbing or exercises with weights or bands. </a:t>
            </a:r>
          </a:p>
          <a:p>
            <a:pPr lvl="0"/>
            <a:r>
              <a:rPr lang="en-CA" sz="1200" dirty="0" smtClean="0"/>
              <a:t>For endurance, try: walking, dancing, gardening, bicycling, cross-country skiing or swimming. </a:t>
            </a:r>
          </a:p>
          <a:p>
            <a:pPr lvl="0"/>
            <a:r>
              <a:rPr lang="en-CA" sz="1200" dirty="0" smtClean="0"/>
              <a:t>For flexibility, try: stretching, yoga or tai chi.</a:t>
            </a:r>
            <a:endParaRPr lang="en-US" b="1" u="sng" dirty="0">
              <a:solidFill>
                <a:schemeClr val="dk1"/>
              </a:solidFill>
              <a:latin typeface="+mn-lt"/>
              <a:ea typeface="Arial"/>
              <a:cs typeface="Arial"/>
              <a:sym typeface="Arial"/>
            </a:endParaRPr>
          </a:p>
          <a:p>
            <a:pPr defTabSz="966612">
              <a:buClr>
                <a:schemeClr val="dk1"/>
              </a:buClr>
              <a:buSzPct val="100000"/>
              <a:defRPr/>
            </a:pPr>
            <a:r>
              <a:rPr lang="en-US" b="1" u="sng" dirty="0">
                <a:solidFill>
                  <a:schemeClr val="dk1"/>
                </a:solidFill>
                <a:latin typeface="+mn-lt"/>
                <a:ea typeface="Arial"/>
                <a:cs typeface="Arial"/>
                <a:sym typeface="Arial"/>
              </a:rPr>
              <a:t>NOTE</a:t>
            </a:r>
            <a:r>
              <a:rPr lang="en-US" u="sng" dirty="0">
                <a:solidFill>
                  <a:schemeClr val="dk1"/>
                </a:solidFill>
                <a:latin typeface="+mn-lt"/>
                <a:ea typeface="Arial"/>
                <a:cs typeface="Arial"/>
                <a:sym typeface="Arial"/>
              </a:rPr>
              <a:t>:</a:t>
            </a:r>
            <a:r>
              <a:rPr lang="en-US" dirty="0">
                <a:solidFill>
                  <a:schemeClr val="dk1"/>
                </a:solidFill>
                <a:latin typeface="+mn-lt"/>
                <a:ea typeface="Arial"/>
                <a:cs typeface="Arial"/>
                <a:sym typeface="Arial"/>
              </a:rPr>
              <a:t> Have local resources available – e.g., Physical Activity and Recreation Directory for Older Adults</a:t>
            </a:r>
          </a:p>
          <a:p>
            <a:endParaRPr lang="en-CA" dirty="0"/>
          </a:p>
        </p:txBody>
      </p:sp>
      <p:sp>
        <p:nvSpPr>
          <p:cNvPr id="5" name="Date Placeholder 4"/>
          <p:cNvSpPr>
            <a:spLocks noGrp="1"/>
          </p:cNvSpPr>
          <p:nvPr>
            <p:ph type="dt" idx="11"/>
          </p:nvPr>
        </p:nvSpPr>
        <p:spPr/>
        <p:txBody>
          <a:bodyPr/>
          <a:lstStyle/>
          <a:p>
            <a:fld id="{5EFF8812-FD9A-45D8-B30E-38E0315269E5}" type="datetime3">
              <a:rPr lang="en-CA" smtClean="0"/>
              <a:t>30 October 2018</a:t>
            </a:fld>
            <a:endParaRPr lang="en-CA"/>
          </a:p>
        </p:txBody>
      </p:sp>
    </p:spTree>
    <p:extLst>
      <p:ext uri="{BB962C8B-B14F-4D97-AF65-F5344CB8AC3E}">
        <p14:creationId xmlns:p14="http://schemas.microsoft.com/office/powerpoint/2010/main" val="2201844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0" indent="-181220">
              <a:lnSpc>
                <a:spcPct val="80000"/>
              </a:lnSpc>
              <a:buClr>
                <a:schemeClr val="dk1"/>
              </a:buClr>
              <a:buSzPct val="100000"/>
              <a:buFont typeface="Arial"/>
              <a:buChar char="•"/>
            </a:pPr>
            <a:r>
              <a:rPr lang="en-US" dirty="0">
                <a:solidFill>
                  <a:schemeClr val="dk1"/>
                </a:solidFill>
                <a:latin typeface="Arial"/>
                <a:ea typeface="Arial"/>
                <a:cs typeface="Arial"/>
                <a:sym typeface="Arial"/>
              </a:rPr>
              <a:t>Talk to a healthcare professional before beginning a new activity or exercise program to be sure it’s right for you.</a:t>
            </a:r>
          </a:p>
          <a:p>
            <a:pPr marL="181220" indent="-181220" defTabSz="966612">
              <a:lnSpc>
                <a:spcPct val="80000"/>
              </a:lnSpc>
              <a:buClr>
                <a:schemeClr val="dk1"/>
              </a:buClr>
              <a:buSzPct val="100000"/>
              <a:buFont typeface="Arial"/>
              <a:buChar char="•"/>
              <a:defRPr/>
            </a:pPr>
            <a:r>
              <a:rPr lang="en-CA" sz="1300" dirty="0"/>
              <a:t>If you are just getting started, build up slowly and add a few minutes each day.  Include activities that strengthen both arm and leg muscles. </a:t>
            </a:r>
            <a:endParaRPr lang="en-US" dirty="0">
              <a:solidFill>
                <a:schemeClr val="dk1"/>
              </a:solidFill>
              <a:latin typeface="Arial"/>
              <a:ea typeface="Arial"/>
              <a:cs typeface="Arial"/>
              <a:sym typeface="Arial"/>
            </a:endParaRPr>
          </a:p>
          <a:p>
            <a:pPr marL="181220" indent="-181220">
              <a:lnSpc>
                <a:spcPct val="80000"/>
              </a:lnSpc>
              <a:buClr>
                <a:schemeClr val="dk1"/>
              </a:buClr>
              <a:buSzPct val="100000"/>
              <a:buFont typeface="Arial"/>
              <a:buChar char="•"/>
            </a:pPr>
            <a:r>
              <a:rPr lang="en-US" dirty="0" smtClean="0">
                <a:solidFill>
                  <a:schemeClr val="dk1"/>
                </a:solidFill>
                <a:latin typeface="Arial"/>
                <a:ea typeface="Arial"/>
                <a:cs typeface="Arial"/>
                <a:sym typeface="Arial"/>
              </a:rPr>
              <a:t>It doesn’t </a:t>
            </a:r>
            <a:r>
              <a:rPr lang="en-US" dirty="0">
                <a:solidFill>
                  <a:schemeClr val="dk1"/>
                </a:solidFill>
                <a:latin typeface="Arial"/>
                <a:ea typeface="Arial"/>
                <a:cs typeface="Arial"/>
                <a:sym typeface="Arial"/>
              </a:rPr>
              <a:t>matter what age we are, our bodies will always get stronger if we are active.</a:t>
            </a:r>
          </a:p>
          <a:p>
            <a:pPr marL="181220" indent="-181220">
              <a:lnSpc>
                <a:spcPct val="80000"/>
              </a:lnSpc>
              <a:buClr>
                <a:schemeClr val="dk1"/>
              </a:buClr>
              <a:buSzPct val="100000"/>
              <a:buFont typeface="Arial"/>
              <a:buChar char="•"/>
            </a:pPr>
            <a:endParaRPr lang="en-US" sz="1100" dirty="0">
              <a:solidFill>
                <a:schemeClr val="dk1"/>
              </a:solidFill>
              <a:latin typeface="Arial"/>
              <a:ea typeface="Arial"/>
              <a:cs typeface="Arial"/>
              <a:sym typeface="Arial"/>
            </a:endParaRPr>
          </a:p>
          <a:p>
            <a:pPr marL="181220" indent="-181220">
              <a:lnSpc>
                <a:spcPct val="80000"/>
              </a:lnSpc>
              <a:buClr>
                <a:schemeClr val="dk1"/>
              </a:buClr>
              <a:buSzPct val="100000"/>
              <a:buFont typeface="Arial"/>
              <a:buChar char="•"/>
            </a:pPr>
            <a:r>
              <a:rPr lang="en-US" sz="1100" b="1" dirty="0">
                <a:solidFill>
                  <a:schemeClr val="dk1"/>
                </a:solidFill>
                <a:latin typeface="Arial"/>
                <a:ea typeface="Arial"/>
                <a:cs typeface="Arial"/>
                <a:sym typeface="Arial"/>
              </a:rPr>
              <a:t>Demonstrate:  some or all of the following examples of exercises to help with strength and balance</a:t>
            </a:r>
            <a:r>
              <a:rPr lang="en-US" sz="1100" b="1" dirty="0">
                <a:solidFill>
                  <a:schemeClr val="dk1"/>
                </a:solidFill>
                <a:latin typeface="+mn-lt"/>
                <a:ea typeface="Arial"/>
                <a:cs typeface="Arial"/>
                <a:sym typeface="Arial"/>
              </a:rPr>
              <a:t>.</a:t>
            </a:r>
            <a:r>
              <a:rPr lang="en-US" sz="1100" b="1" baseline="0" dirty="0">
                <a:solidFill>
                  <a:schemeClr val="dk1"/>
                </a:solidFill>
                <a:latin typeface="+mn-lt"/>
                <a:ea typeface="Arial"/>
                <a:cs typeface="Arial"/>
                <a:sym typeface="Arial"/>
              </a:rPr>
              <a:t>  Encourage the </a:t>
            </a:r>
            <a:r>
              <a:rPr lang="en-US" sz="1100" b="1" dirty="0" smtClean="0">
                <a:solidFill>
                  <a:schemeClr val="dk1"/>
                </a:solidFill>
                <a:latin typeface="+mn-lt"/>
                <a:ea typeface="Arial"/>
                <a:cs typeface="Arial"/>
                <a:sym typeface="Arial"/>
              </a:rPr>
              <a:t>participants to </a:t>
            </a:r>
            <a:r>
              <a:rPr lang="en-US" sz="1100" b="1" dirty="0">
                <a:solidFill>
                  <a:schemeClr val="dk1"/>
                </a:solidFill>
                <a:latin typeface="+mn-lt"/>
                <a:ea typeface="Arial"/>
                <a:cs typeface="Arial"/>
                <a:sym typeface="Arial"/>
              </a:rPr>
              <a:t>join in:</a:t>
            </a:r>
            <a:endParaRPr lang="en-US" sz="1100" b="1" dirty="0">
              <a:solidFill>
                <a:schemeClr val="dk1"/>
              </a:solidFill>
              <a:latin typeface="Arial"/>
              <a:ea typeface="Arial"/>
              <a:cs typeface="Arial"/>
              <a:sym typeface="Arial"/>
            </a:endParaRPr>
          </a:p>
          <a:p>
            <a:pPr marL="664473" lvl="1" indent="-184913">
              <a:lnSpc>
                <a:spcPct val="80000"/>
              </a:lnSpc>
              <a:buClr>
                <a:schemeClr val="dk1"/>
              </a:buClr>
              <a:buSzPct val="100000"/>
              <a:buFont typeface="Arial"/>
              <a:buChar char="•"/>
            </a:pPr>
            <a:r>
              <a:rPr lang="en-US" sz="1100" dirty="0">
                <a:solidFill>
                  <a:schemeClr val="dk1"/>
                </a:solidFill>
                <a:latin typeface="Arial"/>
                <a:ea typeface="Arial"/>
                <a:cs typeface="Arial"/>
                <a:sym typeface="Arial"/>
              </a:rPr>
              <a:t>Sit  to Stand – In a firm chair, sit near the front. Bring feet closer to chair, use arm rests if needed, lean forward and stand up. Stand tall for a few seconds then slowly lower yourself to sit down. Do this 5x. Gradually try to reduce the amount of support through your hands and increase the number of repetitions to 15.</a:t>
            </a:r>
          </a:p>
          <a:p>
            <a:pPr marL="664473" lvl="1" indent="-184913">
              <a:lnSpc>
                <a:spcPct val="80000"/>
              </a:lnSpc>
              <a:buClr>
                <a:schemeClr val="dk1"/>
              </a:buClr>
              <a:buSzPct val="100000"/>
              <a:buFont typeface="Arial"/>
              <a:buChar char="•"/>
            </a:pPr>
            <a:r>
              <a:rPr lang="en-US" sz="1100" dirty="0">
                <a:solidFill>
                  <a:schemeClr val="dk1"/>
                </a:solidFill>
                <a:latin typeface="Arial"/>
                <a:ea typeface="Arial"/>
                <a:cs typeface="Arial"/>
                <a:sym typeface="Arial"/>
              </a:rPr>
              <a:t>Sink Exercises - While standing at the sink keep your toes pointing forward and your body straight (don’t lean forward, backward or sideways) , lift one leg out to the side (~1 inch) – hold up to 5 seconds and lower leg 5x. Then do with other leg.  Do more reps, reduce amount of support but always stay close to the counter just in case. </a:t>
            </a:r>
          </a:p>
          <a:p>
            <a:pPr marL="664473" lvl="1" indent="-184913">
              <a:lnSpc>
                <a:spcPct val="80000"/>
              </a:lnSpc>
              <a:buClr>
                <a:schemeClr val="dk1"/>
              </a:buClr>
              <a:buSzPct val="100000"/>
              <a:buFont typeface="Arial"/>
              <a:buChar char="•"/>
            </a:pPr>
            <a:r>
              <a:rPr lang="en-US" sz="1100" dirty="0">
                <a:solidFill>
                  <a:schemeClr val="dk1"/>
                </a:solidFill>
                <a:latin typeface="Arial"/>
                <a:ea typeface="Arial"/>
                <a:cs typeface="Arial"/>
                <a:sym typeface="Arial"/>
              </a:rPr>
              <a:t>Also do with leg behind you.</a:t>
            </a:r>
          </a:p>
          <a:p>
            <a:pPr indent="-3746">
              <a:lnSpc>
                <a:spcPct val="80000"/>
              </a:lnSpc>
              <a:buClr>
                <a:schemeClr val="dk1"/>
              </a:buClr>
              <a:buSzPct val="100000"/>
            </a:pPr>
            <a:r>
              <a:rPr lang="en-US" sz="1100" b="1" dirty="0" smtClean="0">
                <a:solidFill>
                  <a:schemeClr val="dk1"/>
                </a:solidFill>
                <a:latin typeface="+mn-lt"/>
                <a:ea typeface="Arial"/>
                <a:cs typeface="Arial"/>
                <a:sym typeface="Arial"/>
              </a:rPr>
              <a:t>Demonstrate</a:t>
            </a:r>
            <a:r>
              <a:rPr lang="en-US" sz="1100" b="1" baseline="0" dirty="0" smtClean="0">
                <a:solidFill>
                  <a:schemeClr val="dk1"/>
                </a:solidFill>
                <a:latin typeface="+mn-lt"/>
                <a:ea typeface="Arial"/>
                <a:cs typeface="Arial"/>
                <a:sym typeface="Arial"/>
              </a:rPr>
              <a:t> and people can join in</a:t>
            </a:r>
            <a:r>
              <a:rPr lang="en-US" sz="1100" b="1" dirty="0" smtClean="0">
                <a:solidFill>
                  <a:schemeClr val="dk1"/>
                </a:solidFill>
                <a:latin typeface="+mn-lt"/>
                <a:ea typeface="Arial"/>
                <a:cs typeface="Arial"/>
                <a:sym typeface="Arial"/>
              </a:rPr>
              <a:t>:</a:t>
            </a:r>
            <a:r>
              <a:rPr lang="en-US" sz="1100" b="1" baseline="0" dirty="0" smtClean="0">
                <a:solidFill>
                  <a:schemeClr val="dk1"/>
                </a:solidFill>
                <a:latin typeface="+mn-lt"/>
                <a:ea typeface="Arial"/>
                <a:cs typeface="Arial"/>
                <a:sym typeface="Arial"/>
              </a:rPr>
              <a:t>  </a:t>
            </a:r>
            <a:r>
              <a:rPr lang="en-US" sz="1100" dirty="0" smtClean="0">
                <a:solidFill>
                  <a:schemeClr val="dk1"/>
                </a:solidFill>
                <a:latin typeface="+mn-lt"/>
                <a:ea typeface="Arial"/>
                <a:cs typeface="Arial"/>
                <a:sym typeface="Arial"/>
              </a:rPr>
              <a:t>You can encourage everyone to stand </a:t>
            </a:r>
            <a:r>
              <a:rPr lang="en-US" sz="1100" dirty="0">
                <a:solidFill>
                  <a:schemeClr val="dk1"/>
                </a:solidFill>
                <a:latin typeface="+mn-lt"/>
                <a:ea typeface="Arial"/>
                <a:cs typeface="Arial"/>
                <a:sym typeface="Arial"/>
              </a:rPr>
              <a:t>up and do a basic exercise, or stand up and </a:t>
            </a:r>
            <a:r>
              <a:rPr lang="en-US" sz="1100" dirty="0" smtClean="0">
                <a:solidFill>
                  <a:schemeClr val="dk1"/>
                </a:solidFill>
                <a:latin typeface="+mn-lt"/>
                <a:ea typeface="Arial"/>
                <a:cs typeface="Arial"/>
                <a:sym typeface="Arial"/>
              </a:rPr>
              <a:t>stretch.</a:t>
            </a:r>
            <a:r>
              <a:rPr lang="en-US" sz="1100" baseline="0" dirty="0" smtClean="0">
                <a:solidFill>
                  <a:schemeClr val="dk1"/>
                </a:solidFill>
                <a:latin typeface="+mn-lt"/>
                <a:ea typeface="Arial"/>
                <a:cs typeface="Arial"/>
                <a:sym typeface="Arial"/>
              </a:rPr>
              <a:t>  T</a:t>
            </a:r>
            <a:r>
              <a:rPr lang="en-US" sz="1100" dirty="0" smtClean="0">
                <a:solidFill>
                  <a:schemeClr val="dk1"/>
                </a:solidFill>
                <a:latin typeface="+mn-lt"/>
                <a:ea typeface="Arial"/>
                <a:cs typeface="Arial"/>
                <a:sym typeface="Arial"/>
              </a:rPr>
              <a:t>o </a:t>
            </a:r>
            <a:r>
              <a:rPr lang="en-US" sz="1100" dirty="0">
                <a:solidFill>
                  <a:schemeClr val="dk1"/>
                </a:solidFill>
                <a:latin typeface="+mn-lt"/>
                <a:ea typeface="Arial"/>
                <a:cs typeface="Arial"/>
                <a:sym typeface="Arial"/>
              </a:rPr>
              <a:t>reinforce</a:t>
            </a:r>
            <a:r>
              <a:rPr lang="en-US" sz="1100" baseline="0" dirty="0">
                <a:solidFill>
                  <a:schemeClr val="dk1"/>
                </a:solidFill>
                <a:latin typeface="+mn-lt"/>
                <a:ea typeface="Arial"/>
                <a:cs typeface="Arial"/>
                <a:sym typeface="Arial"/>
              </a:rPr>
              <a:t> </a:t>
            </a:r>
            <a:r>
              <a:rPr lang="en-US" sz="1100" baseline="0" dirty="0" smtClean="0">
                <a:solidFill>
                  <a:schemeClr val="dk1"/>
                </a:solidFill>
                <a:latin typeface="+mn-lt"/>
                <a:ea typeface="Arial"/>
                <a:cs typeface="Arial"/>
                <a:sym typeface="Arial"/>
              </a:rPr>
              <a:t>it, people </a:t>
            </a:r>
            <a:r>
              <a:rPr lang="en-US" sz="1100" baseline="0" dirty="0">
                <a:solidFill>
                  <a:schemeClr val="dk1"/>
                </a:solidFill>
                <a:latin typeface="+mn-lt"/>
                <a:ea typeface="Arial"/>
                <a:cs typeface="Arial"/>
                <a:sym typeface="Arial"/>
              </a:rPr>
              <a:t>could sing “My Bonnie Lies Over the Ocean” and every time you sing a word with “B” you either </a:t>
            </a:r>
            <a:r>
              <a:rPr lang="en-US" sz="1100" baseline="0" dirty="0" smtClean="0">
                <a:solidFill>
                  <a:schemeClr val="dk1"/>
                </a:solidFill>
                <a:latin typeface="+mn-lt"/>
                <a:ea typeface="Arial"/>
                <a:cs typeface="Arial"/>
                <a:sym typeface="Arial"/>
              </a:rPr>
              <a:t>raise onto your toes, or lower back to your feet. Ensure that people either hold onto a steady chair or table, or that their hand hovers over it when doing this demonstration.</a:t>
            </a:r>
            <a:endParaRPr lang="en-US" sz="1100" dirty="0">
              <a:solidFill>
                <a:schemeClr val="dk1"/>
              </a:solidFill>
              <a:latin typeface="Arial"/>
              <a:ea typeface="Arial"/>
              <a:cs typeface="Arial"/>
              <a:sym typeface="Arial"/>
            </a:endParaRPr>
          </a:p>
          <a:p>
            <a:endParaRPr lang="en-CA" dirty="0"/>
          </a:p>
        </p:txBody>
      </p:sp>
      <p:sp>
        <p:nvSpPr>
          <p:cNvPr id="5" name="Date Placeholder 4"/>
          <p:cNvSpPr>
            <a:spLocks noGrp="1"/>
          </p:cNvSpPr>
          <p:nvPr>
            <p:ph type="dt" idx="11"/>
          </p:nvPr>
        </p:nvSpPr>
        <p:spPr/>
        <p:txBody>
          <a:bodyPr/>
          <a:lstStyle/>
          <a:p>
            <a:fld id="{C5152655-AB4A-44B7-AECA-53735A51A96A}" type="datetime3">
              <a:rPr lang="en-CA" smtClean="0"/>
              <a:t>30 October 2018</a:t>
            </a:fld>
            <a:endParaRPr lang="en-CA"/>
          </a:p>
        </p:txBody>
      </p:sp>
    </p:spTree>
    <p:extLst>
      <p:ext uri="{BB962C8B-B14F-4D97-AF65-F5344CB8AC3E}">
        <p14:creationId xmlns:p14="http://schemas.microsoft.com/office/powerpoint/2010/main" val="3675052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1" indent="-171431" defTabSz="933237">
              <a:buClr>
                <a:schemeClr val="dk1"/>
              </a:buClr>
              <a:buSzPct val="100000"/>
              <a:buFont typeface="Arial"/>
              <a:buChar char="•"/>
              <a:defRPr/>
            </a:pPr>
            <a:r>
              <a:rPr lang="en-US" dirty="0">
                <a:solidFill>
                  <a:schemeClr val="dk1"/>
                </a:solidFill>
                <a:ea typeface="Arial"/>
                <a:cs typeface="Arial"/>
                <a:sym typeface="Arial"/>
              </a:rPr>
              <a:t>The  2</a:t>
            </a:r>
            <a:r>
              <a:rPr lang="en-US" baseline="30000" dirty="0">
                <a:solidFill>
                  <a:schemeClr val="dk1"/>
                </a:solidFill>
                <a:ea typeface="Arial"/>
                <a:cs typeface="Arial"/>
                <a:sym typeface="Arial"/>
              </a:rPr>
              <a:t>nd</a:t>
            </a:r>
            <a:r>
              <a:rPr lang="en-US" dirty="0">
                <a:solidFill>
                  <a:schemeClr val="dk1"/>
                </a:solidFill>
                <a:ea typeface="Arial"/>
                <a:cs typeface="Arial"/>
                <a:sym typeface="Arial"/>
              </a:rPr>
              <a:t> key action to help prevent a fall is </a:t>
            </a:r>
            <a:r>
              <a:rPr lang="en-US" dirty="0" smtClean="0">
                <a:solidFill>
                  <a:schemeClr val="dk1"/>
                </a:solidFill>
                <a:ea typeface="Arial"/>
                <a:cs typeface="Arial"/>
                <a:sym typeface="Arial"/>
              </a:rPr>
              <a:t>‘Have your vision checked</a:t>
            </a:r>
            <a:r>
              <a:rPr lang="en-US" baseline="0" dirty="0" smtClean="0">
                <a:solidFill>
                  <a:schemeClr val="dk1"/>
                </a:solidFill>
                <a:ea typeface="Arial"/>
                <a:cs typeface="Arial"/>
                <a:sym typeface="Arial"/>
              </a:rPr>
              <a:t>’</a:t>
            </a:r>
            <a:endParaRPr lang="en-US" baseline="0" dirty="0">
              <a:solidFill>
                <a:schemeClr val="dk1"/>
              </a:solidFill>
              <a:ea typeface="Arial"/>
              <a:cs typeface="Arial"/>
              <a:sym typeface="Arial"/>
            </a:endParaRPr>
          </a:p>
          <a:p>
            <a:pPr marL="171431" indent="-171431" defTabSz="933237">
              <a:buClr>
                <a:schemeClr val="dk1"/>
              </a:buClr>
              <a:buSzPct val="100000"/>
              <a:buFont typeface="Arial"/>
              <a:buChar char="•"/>
              <a:defRPr/>
            </a:pPr>
            <a:endParaRPr lang="en-US" baseline="0" dirty="0">
              <a:solidFill>
                <a:schemeClr val="dk1"/>
              </a:solidFill>
              <a:ea typeface="Arial"/>
              <a:cs typeface="Arial"/>
              <a:sym typeface="Arial"/>
            </a:endParaRPr>
          </a:p>
          <a:p>
            <a:pPr marL="171431" indent="-171431" defTabSz="933237">
              <a:buClr>
                <a:schemeClr val="dk1"/>
              </a:buClr>
              <a:buSzPct val="100000"/>
              <a:buFont typeface="Arial"/>
              <a:buChar char="•"/>
              <a:defRPr/>
            </a:pPr>
            <a:r>
              <a:rPr lang="en-CA" b="1" dirty="0">
                <a:solidFill>
                  <a:schemeClr val="dk1"/>
                </a:solidFill>
                <a:latin typeface="+mn-lt"/>
                <a:ea typeface="Calibri"/>
                <a:cs typeface="Calibri"/>
                <a:sym typeface="Calibri"/>
              </a:rPr>
              <a:t>Show</a:t>
            </a:r>
            <a:r>
              <a:rPr lang="en-CA" b="1" baseline="0" dirty="0">
                <a:solidFill>
                  <a:schemeClr val="dk1"/>
                </a:solidFill>
                <a:latin typeface="+mn-lt"/>
                <a:ea typeface="Calibri"/>
                <a:cs typeface="Calibri"/>
                <a:sym typeface="Calibri"/>
              </a:rPr>
              <a:t> Handout: </a:t>
            </a:r>
            <a:r>
              <a:rPr lang="en-CA" b="1" baseline="0" dirty="0" smtClean="0">
                <a:solidFill>
                  <a:schemeClr val="dk1"/>
                </a:solidFill>
                <a:latin typeface="+mn-lt"/>
                <a:ea typeface="Calibri"/>
                <a:cs typeface="Calibri"/>
                <a:sym typeface="Calibri"/>
              </a:rPr>
              <a:t>Have your vision checked</a:t>
            </a:r>
            <a:endParaRPr lang="en-US" dirty="0">
              <a:solidFill>
                <a:schemeClr val="dk1"/>
              </a:solidFill>
              <a:ea typeface="Arial"/>
              <a:cs typeface="Arial"/>
              <a:sym typeface="Arial"/>
            </a:endParaRPr>
          </a:p>
        </p:txBody>
      </p:sp>
      <p:sp>
        <p:nvSpPr>
          <p:cNvPr id="5" name="Date Placeholder 4"/>
          <p:cNvSpPr>
            <a:spLocks noGrp="1"/>
          </p:cNvSpPr>
          <p:nvPr>
            <p:ph type="dt" idx="11"/>
          </p:nvPr>
        </p:nvSpPr>
        <p:spPr/>
        <p:txBody>
          <a:bodyPr/>
          <a:lstStyle/>
          <a:p>
            <a:fld id="{2ACD8463-D23F-47B8-B758-1997010F11A7}" type="datetime3">
              <a:rPr lang="en-CA" smtClean="0"/>
              <a:t>30 October 2018</a:t>
            </a:fld>
            <a:endParaRPr lang="en-CA"/>
          </a:p>
        </p:txBody>
      </p:sp>
    </p:spTree>
    <p:extLst>
      <p:ext uri="{BB962C8B-B14F-4D97-AF65-F5344CB8AC3E}">
        <p14:creationId xmlns:p14="http://schemas.microsoft.com/office/powerpoint/2010/main" val="1458242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dk1"/>
                </a:solidFill>
                <a:latin typeface="Arial"/>
                <a:ea typeface="Arial"/>
                <a:cs typeface="Arial"/>
                <a:sym typeface="Arial"/>
              </a:rPr>
              <a:t>Recognize these people? Have audience supply names: </a:t>
            </a:r>
            <a:r>
              <a:rPr lang="en-US" dirty="0"/>
              <a:t>Nancy Reagan, Former Pope Benedict XVI, Steven Tyler,</a:t>
            </a:r>
            <a:r>
              <a:rPr lang="en-US" baseline="0" dirty="0"/>
              <a:t> Hil</a:t>
            </a:r>
            <a:r>
              <a:rPr lang="en-US" dirty="0"/>
              <a:t>lary Clinton, Fidel Castro, the Queen of England</a:t>
            </a:r>
          </a:p>
          <a:p>
            <a:r>
              <a:rPr lang="en-US" dirty="0">
                <a:sym typeface="Arial"/>
              </a:rPr>
              <a:t>What </a:t>
            </a:r>
            <a:r>
              <a:rPr lang="en-US" dirty="0">
                <a:solidFill>
                  <a:schemeClr val="dk1"/>
                </a:solidFill>
                <a:latin typeface="Arial"/>
                <a:ea typeface="Arial"/>
                <a:cs typeface="Arial"/>
                <a:sym typeface="Arial"/>
              </a:rPr>
              <a:t>do they have in common?</a:t>
            </a:r>
          </a:p>
          <a:p>
            <a:pPr marL="183261" indent="-183261">
              <a:buClr>
                <a:schemeClr val="dk1"/>
              </a:buClr>
              <a:buSzPct val="100000"/>
              <a:buFont typeface="Arial"/>
              <a:buChar char="•"/>
            </a:pPr>
            <a:r>
              <a:rPr lang="en-US" dirty="0">
                <a:solidFill>
                  <a:schemeClr val="dk1"/>
                </a:solidFill>
                <a:latin typeface="Arial"/>
                <a:ea typeface="Arial"/>
                <a:cs typeface="Arial"/>
                <a:sym typeface="Arial"/>
              </a:rPr>
              <a:t>All these people have had serious falls – from broken arms to broken hips to concussions and head injuries – a fall can have devastating consequences and significantly affect one’s quality of life. </a:t>
            </a:r>
          </a:p>
        </p:txBody>
      </p:sp>
      <p:sp>
        <p:nvSpPr>
          <p:cNvPr id="5" name="Date Placeholder 4"/>
          <p:cNvSpPr>
            <a:spLocks noGrp="1"/>
          </p:cNvSpPr>
          <p:nvPr>
            <p:ph type="dt" idx="11"/>
          </p:nvPr>
        </p:nvSpPr>
        <p:spPr/>
        <p:txBody>
          <a:bodyPr/>
          <a:lstStyle/>
          <a:p>
            <a:fld id="{3D272B60-1ED4-4E1B-B04A-8FC5B5972E8E}" type="datetime3">
              <a:rPr lang="en-CA" smtClean="0"/>
              <a:t>30 October 2018</a:t>
            </a:fld>
            <a:endParaRPr lang="en-CA"/>
          </a:p>
        </p:txBody>
      </p:sp>
    </p:spTree>
    <p:extLst>
      <p:ext uri="{BB962C8B-B14F-4D97-AF65-F5344CB8AC3E}">
        <p14:creationId xmlns:p14="http://schemas.microsoft.com/office/powerpoint/2010/main" val="2085300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300" dirty="0"/>
              <a:t>As you age it is important to visit your eye doctor (optometrist or ophthalmologist) for a comprehensive eye exam every year and to talk about </a:t>
            </a:r>
            <a:r>
              <a:rPr lang="en-CA" sz="1300" u="sng" dirty="0"/>
              <a:t>your eye health and any changes to your vision</a:t>
            </a:r>
            <a:r>
              <a:rPr lang="en-CA" sz="1300" dirty="0"/>
              <a:t>. </a:t>
            </a:r>
          </a:p>
          <a:p>
            <a:pPr defTabSz="966612">
              <a:defRPr/>
            </a:pPr>
            <a:r>
              <a:rPr lang="en-US" dirty="0">
                <a:solidFill>
                  <a:schemeClr val="dk1"/>
                </a:solidFill>
                <a:latin typeface="Arial"/>
                <a:ea typeface="Arial"/>
                <a:cs typeface="Arial"/>
                <a:sym typeface="Arial"/>
              </a:rPr>
              <a:t/>
            </a:r>
            <a:br>
              <a:rPr lang="en-US" dirty="0">
                <a:solidFill>
                  <a:schemeClr val="dk1"/>
                </a:solidFill>
                <a:latin typeface="Arial"/>
                <a:ea typeface="Arial"/>
                <a:cs typeface="Arial"/>
                <a:sym typeface="Arial"/>
              </a:rPr>
            </a:br>
            <a:r>
              <a:rPr lang="en-US" b="1" dirty="0">
                <a:solidFill>
                  <a:schemeClr val="dk1"/>
                </a:solidFill>
                <a:latin typeface="Arial"/>
                <a:ea typeface="Arial"/>
                <a:cs typeface="Arial"/>
                <a:sym typeface="Arial"/>
              </a:rPr>
              <a:t>Ask:</a:t>
            </a:r>
            <a:r>
              <a:rPr lang="en-US" b="1" baseline="0" dirty="0">
                <a:solidFill>
                  <a:schemeClr val="dk1"/>
                </a:solidFill>
                <a:latin typeface="Arial"/>
                <a:ea typeface="Arial"/>
                <a:cs typeface="Arial"/>
                <a:sym typeface="Arial"/>
              </a:rPr>
              <a:t>  What are s</a:t>
            </a:r>
            <a:r>
              <a:rPr lang="en-CA" sz="1300" b="1" dirty="0" err="1"/>
              <a:t>ome</a:t>
            </a:r>
            <a:r>
              <a:rPr lang="en-CA" sz="1300" b="1" dirty="0"/>
              <a:t> changes to your vision that may increase your risk of falling?</a:t>
            </a:r>
          </a:p>
          <a:p>
            <a:r>
              <a:rPr lang="en-CA" sz="1300" dirty="0"/>
              <a:t>Some changes may increase the risk of falling, such as:</a:t>
            </a:r>
          </a:p>
          <a:p>
            <a:pPr marL="181240" indent="-181240">
              <a:buFont typeface="Arial" panose="020B0604020202020204" pitchFamily="34" charset="0"/>
              <a:buChar char="•"/>
            </a:pPr>
            <a:r>
              <a:rPr lang="en-CA" sz="1300" dirty="0"/>
              <a:t>Eyes take more time to adjust to changes in light or </a:t>
            </a:r>
            <a:r>
              <a:rPr lang="en-CA" sz="1300" dirty="0" smtClean="0"/>
              <a:t>glare.</a:t>
            </a:r>
            <a:endParaRPr lang="en-CA" sz="1300" dirty="0"/>
          </a:p>
          <a:p>
            <a:pPr marL="181240" indent="-181240">
              <a:buFont typeface="Arial" panose="020B0604020202020204" pitchFamily="34" charset="0"/>
              <a:buChar char="•"/>
            </a:pPr>
            <a:r>
              <a:rPr lang="en-CA" sz="1300" dirty="0"/>
              <a:t>May be harder to identify objects, especially at night. </a:t>
            </a:r>
          </a:p>
          <a:p>
            <a:pPr marL="181240" indent="-181240">
              <a:buFont typeface="Arial" panose="020B0604020202020204" pitchFamily="34" charset="0"/>
              <a:buChar char="•"/>
            </a:pPr>
            <a:r>
              <a:rPr lang="en-CA" sz="1300" dirty="0"/>
              <a:t>Harder to judge the distance from objects. </a:t>
            </a:r>
            <a:r>
              <a:rPr lang="en-US" sz="1300" dirty="0"/>
              <a:t>We need this depth perception when we are going up and down stairs and curbs.</a:t>
            </a:r>
            <a:r>
              <a:rPr lang="en-US" sz="1300" baseline="30000" dirty="0"/>
              <a:t> </a:t>
            </a:r>
            <a:endParaRPr lang="en-CA" sz="1300" dirty="0"/>
          </a:p>
          <a:p>
            <a:pPr marL="181240" indent="-181240">
              <a:buFont typeface="Arial" panose="020B0604020202020204" pitchFamily="34" charset="0"/>
              <a:buChar char="•"/>
            </a:pPr>
            <a:r>
              <a:rPr lang="en-CA" sz="1300" dirty="0"/>
              <a:t>You may develop eye conditions, such as, cataracts, glaucoma, macular degeneration that reduce vision. </a:t>
            </a:r>
            <a:endParaRPr lang="en-CA" sz="1300" baseline="30000" dirty="0"/>
          </a:p>
          <a:p>
            <a:pPr marL="181240" indent="-181240">
              <a:buFont typeface="Arial" panose="020B0604020202020204" pitchFamily="34" charset="0"/>
              <a:buChar char="•"/>
            </a:pPr>
            <a:r>
              <a:rPr lang="en-US" b="0" dirty="0">
                <a:solidFill>
                  <a:schemeClr val="dk1"/>
                </a:solidFill>
                <a:latin typeface="+mn-lt"/>
                <a:ea typeface="Arial"/>
                <a:cs typeface="Arial"/>
                <a:sym typeface="Arial"/>
              </a:rPr>
              <a:t>We become more sensitive to </a:t>
            </a:r>
            <a:r>
              <a:rPr lang="en-US" b="0" dirty="0" smtClean="0">
                <a:solidFill>
                  <a:schemeClr val="dk1"/>
                </a:solidFill>
                <a:latin typeface="+mn-lt"/>
                <a:ea typeface="Arial"/>
                <a:cs typeface="Arial"/>
                <a:sym typeface="Arial"/>
              </a:rPr>
              <a:t>glare</a:t>
            </a:r>
            <a:endParaRPr lang="en-CA" sz="1300" baseline="30000" dirty="0"/>
          </a:p>
          <a:p>
            <a:pPr marL="181240" indent="-181240">
              <a:buFont typeface="Arial" panose="020B0604020202020204" pitchFamily="34" charset="0"/>
              <a:buChar char="•"/>
            </a:pPr>
            <a:r>
              <a:rPr lang="en-US" b="0" dirty="0">
                <a:solidFill>
                  <a:schemeClr val="dk1"/>
                </a:solidFill>
                <a:latin typeface="+mn-lt"/>
                <a:ea typeface="Arial"/>
                <a:cs typeface="Arial"/>
                <a:sym typeface="Arial"/>
              </a:rPr>
              <a:t>We need more light to see at night. </a:t>
            </a:r>
            <a:endParaRPr lang="en-CA" sz="1300" baseline="30000" dirty="0"/>
          </a:p>
          <a:p>
            <a:pPr defTabSz="966612">
              <a:defRPr/>
            </a:pPr>
            <a:endParaRPr lang="en-US" sz="1300" dirty="0">
              <a:solidFill>
                <a:schemeClr val="dk1"/>
              </a:solidFill>
              <a:ea typeface="Arial"/>
              <a:cs typeface="Arial"/>
              <a:sym typeface="Arial"/>
            </a:endParaRPr>
          </a:p>
        </p:txBody>
      </p:sp>
      <p:sp>
        <p:nvSpPr>
          <p:cNvPr id="5" name="Date Placeholder 4"/>
          <p:cNvSpPr>
            <a:spLocks noGrp="1"/>
          </p:cNvSpPr>
          <p:nvPr>
            <p:ph type="dt" idx="11"/>
          </p:nvPr>
        </p:nvSpPr>
        <p:spPr/>
        <p:txBody>
          <a:bodyPr/>
          <a:lstStyle/>
          <a:p>
            <a:fld id="{E565928D-F5F2-41CF-9F02-D0A5A7844C6E}" type="datetime3">
              <a:rPr lang="en-CA" smtClean="0"/>
              <a:t>30 October 2018</a:t>
            </a:fld>
            <a:endParaRPr lang="en-CA"/>
          </a:p>
        </p:txBody>
      </p:sp>
    </p:spTree>
    <p:extLst>
      <p:ext uri="{BB962C8B-B14F-4D97-AF65-F5344CB8AC3E}">
        <p14:creationId xmlns:p14="http://schemas.microsoft.com/office/powerpoint/2010/main" val="1099350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ct val="100000"/>
            </a:pPr>
            <a:r>
              <a:rPr lang="en-US" b="1" dirty="0">
                <a:solidFill>
                  <a:schemeClr val="dk1"/>
                </a:solidFill>
                <a:latin typeface="Arial"/>
                <a:ea typeface="Arial"/>
                <a:cs typeface="Arial"/>
                <a:sym typeface="Arial"/>
              </a:rPr>
              <a:t>Ask:  Who wears bifocals and </a:t>
            </a:r>
            <a:r>
              <a:rPr lang="en-US" b="1" dirty="0" err="1">
                <a:solidFill>
                  <a:schemeClr val="dk1"/>
                </a:solidFill>
                <a:latin typeface="Arial"/>
                <a:ea typeface="Arial"/>
                <a:cs typeface="Arial"/>
                <a:sym typeface="Arial"/>
              </a:rPr>
              <a:t>multifocals</a:t>
            </a:r>
            <a:r>
              <a:rPr lang="en-US" b="1" dirty="0">
                <a:solidFill>
                  <a:schemeClr val="dk1"/>
                </a:solidFill>
                <a:latin typeface="Arial"/>
                <a:ea typeface="Arial"/>
                <a:cs typeface="Arial"/>
                <a:sym typeface="Arial"/>
              </a:rPr>
              <a:t>? </a:t>
            </a:r>
          </a:p>
          <a:p>
            <a:pPr marL="181240" indent="-181240">
              <a:buClr>
                <a:schemeClr val="dk1"/>
              </a:buClr>
              <a:buSzPct val="100000"/>
              <a:buFont typeface="Arial" panose="020B0604020202020204" pitchFamily="34" charset="0"/>
              <a:buChar char="•"/>
            </a:pPr>
            <a:r>
              <a:rPr lang="en-US" dirty="0">
                <a:solidFill>
                  <a:schemeClr val="dk1"/>
                </a:solidFill>
                <a:latin typeface="Arial"/>
                <a:ea typeface="Arial"/>
                <a:cs typeface="Arial"/>
                <a:sym typeface="Arial"/>
              </a:rPr>
              <a:t>With </a:t>
            </a:r>
            <a:r>
              <a:rPr lang="en-US" dirty="0" err="1">
                <a:solidFill>
                  <a:schemeClr val="dk1"/>
                </a:solidFill>
                <a:latin typeface="Arial"/>
                <a:ea typeface="Arial"/>
                <a:cs typeface="Arial"/>
                <a:sym typeface="Arial"/>
              </a:rPr>
              <a:t>multifocals</a:t>
            </a:r>
            <a:r>
              <a:rPr lang="en-US" dirty="0">
                <a:solidFill>
                  <a:schemeClr val="dk1"/>
                </a:solidFill>
                <a:latin typeface="Arial"/>
                <a:ea typeface="Arial"/>
                <a:cs typeface="Arial"/>
                <a:sym typeface="Arial"/>
              </a:rPr>
              <a:t>, </a:t>
            </a:r>
            <a:r>
              <a:rPr lang="en-US" dirty="0" smtClean="0">
                <a:solidFill>
                  <a:schemeClr val="dk1"/>
                </a:solidFill>
                <a:latin typeface="Arial"/>
                <a:ea typeface="Arial"/>
                <a:cs typeface="Arial"/>
                <a:sym typeface="Arial"/>
              </a:rPr>
              <a:t>the points where</a:t>
            </a:r>
            <a:r>
              <a:rPr lang="en-US" baseline="0" dirty="0" smtClean="0">
                <a:solidFill>
                  <a:schemeClr val="dk1"/>
                </a:solidFill>
                <a:latin typeface="Arial"/>
                <a:ea typeface="Arial"/>
                <a:cs typeface="Arial"/>
                <a:sym typeface="Arial"/>
              </a:rPr>
              <a:t> the</a:t>
            </a:r>
            <a:r>
              <a:rPr lang="en-US" dirty="0" smtClean="0">
                <a:solidFill>
                  <a:schemeClr val="dk1"/>
                </a:solidFill>
                <a:latin typeface="Arial"/>
                <a:ea typeface="Arial"/>
                <a:cs typeface="Arial"/>
                <a:sym typeface="Arial"/>
              </a:rPr>
              <a:t> </a:t>
            </a:r>
            <a:r>
              <a:rPr lang="en-US" dirty="0">
                <a:solidFill>
                  <a:schemeClr val="dk1"/>
                </a:solidFill>
                <a:latin typeface="Arial"/>
                <a:ea typeface="Arial"/>
                <a:cs typeface="Arial"/>
                <a:sym typeface="Arial"/>
              </a:rPr>
              <a:t>prescription </a:t>
            </a:r>
            <a:r>
              <a:rPr lang="en-US" dirty="0" smtClean="0">
                <a:solidFill>
                  <a:schemeClr val="dk1"/>
                </a:solidFill>
                <a:latin typeface="Arial"/>
                <a:ea typeface="Arial"/>
                <a:cs typeface="Arial"/>
                <a:sym typeface="Arial"/>
              </a:rPr>
              <a:t>changes, </a:t>
            </a:r>
            <a:r>
              <a:rPr lang="en-US" dirty="0">
                <a:solidFill>
                  <a:schemeClr val="dk1"/>
                </a:solidFill>
                <a:latin typeface="Arial"/>
                <a:ea typeface="Arial"/>
                <a:cs typeface="Arial"/>
                <a:sym typeface="Arial"/>
              </a:rPr>
              <a:t>you don’t always get clear vision.  So </a:t>
            </a:r>
            <a:r>
              <a:rPr lang="en-US" dirty="0" smtClean="0">
                <a:solidFill>
                  <a:schemeClr val="dk1"/>
                </a:solidFill>
                <a:latin typeface="Arial"/>
                <a:ea typeface="Arial"/>
                <a:cs typeface="Arial"/>
                <a:sym typeface="Arial"/>
              </a:rPr>
              <a:t>be </a:t>
            </a:r>
            <a:r>
              <a:rPr lang="en-US" dirty="0">
                <a:solidFill>
                  <a:schemeClr val="dk1"/>
                </a:solidFill>
                <a:latin typeface="Arial"/>
                <a:ea typeface="Arial"/>
                <a:cs typeface="Arial"/>
                <a:sym typeface="Arial"/>
              </a:rPr>
              <a:t>careful when on stairs and curbs. You </a:t>
            </a:r>
            <a:r>
              <a:rPr lang="en-US" dirty="0" smtClean="0">
                <a:solidFill>
                  <a:schemeClr val="dk1"/>
                </a:solidFill>
                <a:latin typeface="Arial"/>
                <a:ea typeface="Arial"/>
                <a:cs typeface="Arial"/>
                <a:sym typeface="Arial"/>
              </a:rPr>
              <a:t>may need </a:t>
            </a:r>
            <a:r>
              <a:rPr lang="en-US" dirty="0">
                <a:solidFill>
                  <a:schemeClr val="dk1"/>
                </a:solidFill>
                <a:latin typeface="Arial"/>
                <a:ea typeface="Arial"/>
                <a:cs typeface="Arial"/>
                <a:sym typeface="Arial"/>
              </a:rPr>
              <a:t>to tip your head down and look out of the top to see better. </a:t>
            </a:r>
          </a:p>
          <a:p>
            <a:pPr marL="179615" indent="-179615">
              <a:buClr>
                <a:schemeClr val="dk1"/>
              </a:buClr>
              <a:buSzPct val="100000"/>
              <a:buFont typeface="Arial"/>
              <a:buChar char="•"/>
            </a:pPr>
            <a:r>
              <a:rPr lang="en-US" dirty="0">
                <a:solidFill>
                  <a:schemeClr val="dk1"/>
                </a:solidFill>
                <a:latin typeface="Arial"/>
                <a:ea typeface="Arial"/>
                <a:cs typeface="Arial"/>
                <a:sym typeface="Arial"/>
              </a:rPr>
              <a:t>When you get new glasses</a:t>
            </a:r>
            <a:r>
              <a:rPr lang="en-US" baseline="0" dirty="0">
                <a:solidFill>
                  <a:schemeClr val="dk1"/>
                </a:solidFill>
                <a:latin typeface="Arial"/>
                <a:ea typeface="Arial"/>
                <a:cs typeface="Arial"/>
                <a:sym typeface="Arial"/>
              </a:rPr>
              <a:t> give yourself </a:t>
            </a:r>
            <a:r>
              <a:rPr lang="en-US" baseline="0" dirty="0" smtClean="0">
                <a:solidFill>
                  <a:schemeClr val="dk1"/>
                </a:solidFill>
                <a:latin typeface="Arial"/>
                <a:ea typeface="Arial"/>
                <a:cs typeface="Arial"/>
                <a:sym typeface="Arial"/>
              </a:rPr>
              <a:t>time to </a:t>
            </a:r>
            <a:r>
              <a:rPr lang="en-US" baseline="0" dirty="0">
                <a:solidFill>
                  <a:schemeClr val="dk1"/>
                </a:solidFill>
                <a:latin typeface="Arial"/>
                <a:ea typeface="Arial"/>
                <a:cs typeface="Arial"/>
                <a:sym typeface="Arial"/>
              </a:rPr>
              <a:t>get used to them.  Especially on stairs and curbs where the change in prescription isn’t the same as the previous glasses, </a:t>
            </a:r>
            <a:r>
              <a:rPr lang="en-US" baseline="0" dirty="0" smtClean="0">
                <a:solidFill>
                  <a:schemeClr val="dk1"/>
                </a:solidFill>
                <a:latin typeface="Arial"/>
                <a:ea typeface="Arial"/>
                <a:cs typeface="Arial"/>
                <a:sym typeface="Arial"/>
              </a:rPr>
              <a:t>it </a:t>
            </a:r>
            <a:r>
              <a:rPr lang="en-US" baseline="0" dirty="0">
                <a:solidFill>
                  <a:schemeClr val="dk1"/>
                </a:solidFill>
                <a:latin typeface="Arial"/>
                <a:ea typeface="Arial"/>
                <a:cs typeface="Arial"/>
                <a:sym typeface="Arial"/>
              </a:rPr>
              <a:t>can be hard to see the edges of stairs and curbs.</a:t>
            </a:r>
            <a:endParaRPr lang="en-US" dirty="0">
              <a:solidFill>
                <a:schemeClr val="dk1"/>
              </a:solidFill>
              <a:latin typeface="Arial"/>
              <a:ea typeface="Arial"/>
              <a:cs typeface="Arial"/>
              <a:sym typeface="Arial"/>
            </a:endParaRPr>
          </a:p>
          <a:p>
            <a:pPr marL="179615" indent="-179615">
              <a:buClr>
                <a:schemeClr val="dk1"/>
              </a:buClr>
              <a:buSzPct val="100000"/>
              <a:buFont typeface="Arial"/>
              <a:buChar char="•"/>
            </a:pPr>
            <a:r>
              <a:rPr lang="en-US" dirty="0" smtClean="0">
                <a:solidFill>
                  <a:schemeClr val="dk1"/>
                </a:solidFill>
                <a:latin typeface="Arial"/>
                <a:ea typeface="Arial"/>
                <a:cs typeface="Arial"/>
                <a:sym typeface="Arial"/>
              </a:rPr>
              <a:t>Please remember </a:t>
            </a:r>
            <a:r>
              <a:rPr lang="en-US" dirty="0">
                <a:solidFill>
                  <a:schemeClr val="dk1"/>
                </a:solidFill>
                <a:latin typeface="Arial"/>
                <a:ea typeface="Arial"/>
                <a:cs typeface="Arial"/>
                <a:sym typeface="Arial"/>
              </a:rPr>
              <a:t>to clean your glasses frequently</a:t>
            </a:r>
          </a:p>
          <a:p>
            <a:pPr marL="179615" indent="-179615">
              <a:buClr>
                <a:schemeClr val="dk1"/>
              </a:buClr>
              <a:buSzPct val="100000"/>
              <a:buFont typeface="Arial"/>
              <a:buChar char="•"/>
            </a:pPr>
            <a:r>
              <a:rPr lang="en-US" dirty="0">
                <a:solidFill>
                  <a:schemeClr val="dk1"/>
                </a:solidFill>
                <a:latin typeface="Arial"/>
                <a:ea typeface="Arial"/>
                <a:cs typeface="Arial"/>
                <a:sym typeface="Arial"/>
              </a:rPr>
              <a:t>Talk</a:t>
            </a:r>
            <a:r>
              <a:rPr lang="en-US" baseline="0" dirty="0">
                <a:solidFill>
                  <a:schemeClr val="dk1"/>
                </a:solidFill>
                <a:latin typeface="Arial"/>
                <a:ea typeface="Arial"/>
                <a:cs typeface="Arial"/>
                <a:sym typeface="Arial"/>
              </a:rPr>
              <a:t> to your eye doctor about adjusting to new prescriptions</a:t>
            </a:r>
            <a:r>
              <a:rPr lang="en-US" dirty="0">
                <a:solidFill>
                  <a:schemeClr val="dk1"/>
                </a:solidFill>
                <a:latin typeface="Arial"/>
                <a:ea typeface="Arial"/>
                <a:cs typeface="Arial"/>
                <a:sym typeface="Arial"/>
              </a:rPr>
              <a:t>.</a:t>
            </a:r>
            <a:endParaRPr lang="en-US" dirty="0">
              <a:solidFill>
                <a:schemeClr val="dk1"/>
              </a:solidFill>
              <a:latin typeface="+mn-lt"/>
              <a:ea typeface="Arial"/>
              <a:cs typeface="Arial"/>
              <a:sym typeface="Arial"/>
            </a:endParaRPr>
          </a:p>
          <a:p>
            <a:endParaRPr lang="en-CA" dirty="0"/>
          </a:p>
        </p:txBody>
      </p:sp>
      <p:sp>
        <p:nvSpPr>
          <p:cNvPr id="5" name="Date Placeholder 4"/>
          <p:cNvSpPr>
            <a:spLocks noGrp="1"/>
          </p:cNvSpPr>
          <p:nvPr>
            <p:ph type="dt" idx="11"/>
          </p:nvPr>
        </p:nvSpPr>
        <p:spPr/>
        <p:txBody>
          <a:bodyPr/>
          <a:lstStyle/>
          <a:p>
            <a:fld id="{22918E6E-F429-453C-9D9B-F8AB33CBAAD9}" type="datetime3">
              <a:rPr lang="en-CA" smtClean="0"/>
              <a:t>30 October 2018</a:t>
            </a:fld>
            <a:endParaRPr lang="en-CA"/>
          </a:p>
        </p:txBody>
      </p:sp>
    </p:spTree>
    <p:extLst>
      <p:ext uri="{BB962C8B-B14F-4D97-AF65-F5344CB8AC3E}">
        <p14:creationId xmlns:p14="http://schemas.microsoft.com/office/powerpoint/2010/main" val="3921465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CA" sz="1100" dirty="0">
                <a:solidFill>
                  <a:srgbClr val="0070C0"/>
                </a:solidFill>
                <a:latin typeface="Helvetica Neue"/>
              </a:rPr>
              <a:t>Older adults with low vision are 2.5 more times likely to </a:t>
            </a:r>
            <a:r>
              <a:rPr lang="en-CA" sz="1100" dirty="0" smtClean="0">
                <a:solidFill>
                  <a:srgbClr val="0070C0"/>
                </a:solidFill>
                <a:latin typeface="Helvetica Neue"/>
              </a:rPr>
              <a:t>fall</a:t>
            </a:r>
            <a:endParaRPr lang="en-CA" sz="1100" baseline="30000" dirty="0">
              <a:solidFill>
                <a:srgbClr val="0070C0"/>
              </a:solidFill>
              <a:latin typeface="Helvetica Neue"/>
            </a:endParaRPr>
          </a:p>
          <a:p>
            <a:pPr defTabSz="966612">
              <a:defRPr/>
            </a:pPr>
            <a:endParaRPr lang="en-US" sz="1100" dirty="0">
              <a:solidFill>
                <a:schemeClr val="dk1"/>
              </a:solidFil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100" b="1" u="sng" dirty="0" smtClean="0">
                <a:solidFill>
                  <a:srgbClr val="0074BB"/>
                </a:solidFill>
                <a:latin typeface="EMprint W01 Semibold" panose="020B0703020204020204" pitchFamily="34" charset="0"/>
              </a:rPr>
              <a:t>Alberta Health Care covers the cost of eye exams for Alberta</a:t>
            </a:r>
            <a:r>
              <a:rPr lang="en-CA" sz="1100" b="1" u="sng" baseline="0" dirty="0" smtClean="0">
                <a:solidFill>
                  <a:srgbClr val="0074BB"/>
                </a:solidFill>
                <a:latin typeface="EMprint W01 Semibold" panose="020B0703020204020204" pitchFamily="34" charset="0"/>
              </a:rPr>
              <a:t> adults who are </a:t>
            </a:r>
            <a:r>
              <a:rPr lang="en-CA" sz="1100" b="1" u="sng" dirty="0" smtClean="0">
                <a:solidFill>
                  <a:srgbClr val="0074BB"/>
                </a:solidFill>
                <a:latin typeface="EMprint W01 Semibold" panose="020B0703020204020204" pitchFamily="34" charset="0"/>
              </a:rPr>
              <a:t>65+</a:t>
            </a:r>
            <a:endParaRPr lang="en-CA" sz="1100" b="1" u="sng" dirty="0" smtClean="0">
              <a:latin typeface="EMprint W01 Semibold" panose="020B0703020204020204" pitchFamily="34" charset="0"/>
            </a:endParaRPr>
          </a:p>
          <a:p>
            <a:endParaRPr lang="en-CA" dirty="0"/>
          </a:p>
        </p:txBody>
      </p:sp>
      <p:sp>
        <p:nvSpPr>
          <p:cNvPr id="5" name="Date Placeholder 4"/>
          <p:cNvSpPr>
            <a:spLocks noGrp="1"/>
          </p:cNvSpPr>
          <p:nvPr>
            <p:ph type="dt" idx="11"/>
          </p:nvPr>
        </p:nvSpPr>
        <p:spPr/>
        <p:txBody>
          <a:bodyPr/>
          <a:lstStyle/>
          <a:p>
            <a:fld id="{88812BF9-F10F-4862-828E-CBA44E991D98}" type="datetime3">
              <a:rPr lang="en-CA" smtClean="0"/>
              <a:t>30 October 2018</a:t>
            </a:fld>
            <a:endParaRPr lang="en-CA"/>
          </a:p>
        </p:txBody>
      </p:sp>
    </p:spTree>
    <p:extLst>
      <p:ext uri="{BB962C8B-B14F-4D97-AF65-F5344CB8AC3E}">
        <p14:creationId xmlns:p14="http://schemas.microsoft.com/office/powerpoint/2010/main" val="166190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1" indent="-171431" defTabSz="933237">
              <a:buClr>
                <a:schemeClr val="dk1"/>
              </a:buClr>
              <a:buSzPct val="100000"/>
              <a:buFont typeface="Arial"/>
              <a:buChar char="•"/>
              <a:defRPr/>
            </a:pPr>
            <a:r>
              <a:rPr lang="en-US" dirty="0">
                <a:solidFill>
                  <a:schemeClr val="dk1"/>
                </a:solidFill>
                <a:ea typeface="Arial"/>
                <a:cs typeface="Arial"/>
                <a:sym typeface="Arial"/>
              </a:rPr>
              <a:t>The  3rd key action to help prevent a fall is ‘Review your medications’.</a:t>
            </a:r>
          </a:p>
          <a:p>
            <a:pPr marL="171431" indent="-171431" defTabSz="933237">
              <a:buClr>
                <a:schemeClr val="dk1"/>
              </a:buClr>
              <a:buSzPct val="100000"/>
              <a:buFont typeface="Arial"/>
              <a:buChar char="•"/>
              <a:defRPr/>
            </a:pPr>
            <a:endParaRPr lang="en-US" dirty="0">
              <a:solidFill>
                <a:schemeClr val="dk1"/>
              </a:solidFill>
              <a:ea typeface="Arial"/>
              <a:cs typeface="Arial"/>
              <a:sym typeface="Arial"/>
            </a:endParaRPr>
          </a:p>
          <a:p>
            <a:pPr marL="171431" indent="-171431" defTabSz="933237">
              <a:buClr>
                <a:schemeClr val="dk1"/>
              </a:buClr>
              <a:buSzPct val="100000"/>
              <a:buFont typeface="Arial"/>
              <a:buChar char="•"/>
              <a:defRPr/>
            </a:pPr>
            <a:r>
              <a:rPr lang="en-CA" b="1" dirty="0">
                <a:solidFill>
                  <a:schemeClr val="dk1"/>
                </a:solidFill>
                <a:latin typeface="+mn-lt"/>
                <a:ea typeface="Calibri"/>
                <a:cs typeface="Calibri"/>
                <a:sym typeface="Calibri"/>
              </a:rPr>
              <a:t>Show</a:t>
            </a:r>
            <a:r>
              <a:rPr lang="en-CA" b="1" baseline="0" dirty="0">
                <a:solidFill>
                  <a:schemeClr val="dk1"/>
                </a:solidFill>
                <a:latin typeface="+mn-lt"/>
                <a:ea typeface="Calibri"/>
                <a:cs typeface="Calibri"/>
                <a:sym typeface="Calibri"/>
              </a:rPr>
              <a:t> Handout: Review your medication </a:t>
            </a:r>
            <a:endParaRPr lang="en-US" dirty="0">
              <a:solidFill>
                <a:schemeClr val="dk1"/>
              </a:solidFill>
              <a:ea typeface="Arial"/>
              <a:cs typeface="Arial"/>
              <a:sym typeface="Arial"/>
            </a:endParaRPr>
          </a:p>
        </p:txBody>
      </p:sp>
      <p:sp>
        <p:nvSpPr>
          <p:cNvPr id="5" name="Date Placeholder 4"/>
          <p:cNvSpPr>
            <a:spLocks noGrp="1"/>
          </p:cNvSpPr>
          <p:nvPr>
            <p:ph type="dt" idx="11"/>
          </p:nvPr>
        </p:nvSpPr>
        <p:spPr/>
        <p:txBody>
          <a:bodyPr/>
          <a:lstStyle/>
          <a:p>
            <a:fld id="{E6D68855-DA64-4C16-ADCF-F0A87296D6F9}" type="datetime3">
              <a:rPr lang="en-CA" smtClean="0"/>
              <a:t>30 October 2018</a:t>
            </a:fld>
            <a:endParaRPr lang="en-CA"/>
          </a:p>
        </p:txBody>
      </p:sp>
    </p:spTree>
    <p:extLst>
      <p:ext uri="{BB962C8B-B14F-4D97-AF65-F5344CB8AC3E}">
        <p14:creationId xmlns:p14="http://schemas.microsoft.com/office/powerpoint/2010/main" val="2671995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3746" defTabSz="966612">
              <a:buClr>
                <a:schemeClr val="dk1"/>
              </a:buClr>
              <a:buSzPct val="100000"/>
              <a:defRPr/>
            </a:pPr>
            <a:r>
              <a:rPr lang="en-CA" sz="1300" dirty="0"/>
              <a:t>As you age your health needs may change, you may take more than one medication or supplement to stay healthy. It’s important to review your medications with your doctor or pharmacist. </a:t>
            </a:r>
            <a:endParaRPr lang="en-US" dirty="0">
              <a:solidFill>
                <a:schemeClr val="dk1"/>
              </a:solidFill>
              <a:ea typeface="Arial"/>
              <a:cs typeface="Arial"/>
              <a:sym typeface="Arial"/>
            </a:endParaRPr>
          </a:p>
          <a:p>
            <a:pPr marL="479560" lvl="1">
              <a:buClr>
                <a:schemeClr val="dk1"/>
              </a:buClr>
              <a:buSzPct val="100000"/>
            </a:pPr>
            <a:endParaRPr lang="en-US" dirty="0">
              <a:solidFill>
                <a:schemeClr val="dk1"/>
              </a:solidFill>
              <a:latin typeface="Arial"/>
              <a:ea typeface="Arial"/>
              <a:cs typeface="Arial"/>
              <a:sym typeface="Arial"/>
            </a:endParaRPr>
          </a:p>
          <a:p>
            <a:pPr marL="181220" indent="-181220" defTabSz="966612">
              <a:buClr>
                <a:schemeClr val="dk1"/>
              </a:buClr>
              <a:buSzPct val="100000"/>
              <a:buFont typeface="Arial"/>
              <a:buChar char="•"/>
              <a:defRPr/>
            </a:pPr>
            <a:r>
              <a:rPr lang="en-US" b="1" dirty="0">
                <a:solidFill>
                  <a:schemeClr val="dk1"/>
                </a:solidFill>
                <a:latin typeface="+mn-lt"/>
                <a:ea typeface="Arial"/>
                <a:cs typeface="Arial"/>
                <a:sym typeface="Arial"/>
              </a:rPr>
              <a:t>Ask:  How many medications are you, or someone you know, currently taking?</a:t>
            </a:r>
            <a:endParaRPr lang="en-US" b="1" dirty="0">
              <a:solidFill>
                <a:schemeClr val="dk1"/>
              </a:solidFill>
              <a:latin typeface="+mn-lt"/>
              <a:ea typeface="Calibri"/>
              <a:cs typeface="Calibri"/>
              <a:sym typeface="Calibri"/>
            </a:endParaRPr>
          </a:p>
          <a:p>
            <a:pPr marL="181220" indent="-181220" defTabSz="966612">
              <a:buClr>
                <a:schemeClr val="dk1"/>
              </a:buClr>
              <a:buSzPct val="100000"/>
              <a:buFont typeface="Arial"/>
              <a:buChar char="•"/>
              <a:defRPr/>
            </a:pPr>
            <a:r>
              <a:rPr lang="en-CA" sz="1300" dirty="0"/>
              <a:t>Most seniors in Canada are taking at least </a:t>
            </a:r>
            <a:r>
              <a:rPr lang="en-CA" sz="1300" b="1" u="sng" dirty="0"/>
              <a:t>5 drugs</a:t>
            </a:r>
            <a:r>
              <a:rPr lang="en-CA" sz="1300" dirty="0"/>
              <a:t>. Drug use increases with age, with more than 40% of Canadians age 85 and older taking more than 10 </a:t>
            </a:r>
            <a:r>
              <a:rPr lang="en-CA" sz="1300" dirty="0" smtClean="0"/>
              <a:t>drugs.</a:t>
            </a:r>
            <a:r>
              <a:rPr lang="en-CA" sz="1300" baseline="30000" dirty="0" smtClean="0"/>
              <a:t> </a:t>
            </a:r>
            <a:endParaRPr lang="en-US" b="0" dirty="0">
              <a:solidFill>
                <a:schemeClr val="dk1"/>
              </a:solidFill>
              <a:latin typeface="+mn-lt"/>
              <a:ea typeface="Arial"/>
              <a:cs typeface="Arial"/>
              <a:sym typeface="Arial"/>
            </a:endParaRPr>
          </a:p>
          <a:p>
            <a:pPr marL="181220" indent="-181220" defTabSz="966612">
              <a:buClr>
                <a:schemeClr val="dk1"/>
              </a:buClr>
              <a:buSzPct val="100000"/>
              <a:buFont typeface="Arial"/>
              <a:buChar char="•"/>
              <a:defRPr/>
            </a:pPr>
            <a:r>
              <a:rPr lang="en-US" b="0" dirty="0">
                <a:solidFill>
                  <a:schemeClr val="dk1"/>
                </a:solidFill>
                <a:latin typeface="+mn-lt"/>
                <a:ea typeface="Arial"/>
                <a:cs typeface="Arial"/>
                <a:sym typeface="Arial"/>
              </a:rPr>
              <a:t>The more medications you take, the greater your risk of falling.  </a:t>
            </a:r>
            <a:r>
              <a:rPr lang="en-US" sz="1300" dirty="0" smtClean="0"/>
              <a:t>Those people </a:t>
            </a:r>
            <a:r>
              <a:rPr lang="en-US" sz="1300" dirty="0"/>
              <a:t>taking 3-4 or more prescription medications have a higher risk of falling than those taking fewer medications</a:t>
            </a:r>
            <a:r>
              <a:rPr lang="en-US" sz="1300" dirty="0" smtClean="0"/>
              <a:t>.</a:t>
            </a:r>
            <a:endParaRPr lang="en-US" sz="1300" dirty="0"/>
          </a:p>
          <a:p>
            <a:pPr marL="181220" indent="-181220" defTabSz="966612">
              <a:buClr>
                <a:schemeClr val="dk1"/>
              </a:buClr>
              <a:buSzPct val="100000"/>
              <a:buFont typeface="Arial"/>
              <a:buChar char="•"/>
              <a:defRPr/>
            </a:pPr>
            <a:r>
              <a:rPr lang="en-US" sz="1300" dirty="0"/>
              <a:t>The type, duration and dosage of different medications can also increase the risk of falling. </a:t>
            </a:r>
            <a:endParaRPr lang="en-CA" sz="1300" dirty="0"/>
          </a:p>
          <a:p>
            <a:pPr marL="181220" indent="-181220" defTabSz="966612">
              <a:buClr>
                <a:schemeClr val="dk1"/>
              </a:buClr>
              <a:buSzPct val="100000"/>
              <a:buFont typeface="Arial"/>
              <a:buChar char="•"/>
              <a:defRPr/>
            </a:pPr>
            <a:r>
              <a:rPr lang="en-US" sz="1300" dirty="0"/>
              <a:t>As we age, the way some medications work and/or are handled by the body can </a:t>
            </a:r>
            <a:r>
              <a:rPr lang="en-US" sz="1300" dirty="0" smtClean="0"/>
              <a:t>change.</a:t>
            </a:r>
            <a:r>
              <a:rPr lang="en-US" sz="1300" baseline="30000" dirty="0" smtClean="0"/>
              <a:t> </a:t>
            </a:r>
            <a:r>
              <a:rPr lang="en-US" sz="1300" dirty="0" smtClean="0"/>
              <a:t>Some</a:t>
            </a:r>
            <a:r>
              <a:rPr lang="en-CA" sz="1300" dirty="0"/>
              <a:t> </a:t>
            </a:r>
            <a:r>
              <a:rPr lang="en-US" sz="1300" dirty="0"/>
              <a:t>of these changes may increase the risk of </a:t>
            </a:r>
            <a:r>
              <a:rPr lang="en-US" sz="1300" dirty="0" smtClean="0"/>
              <a:t>falling</a:t>
            </a:r>
            <a:r>
              <a:rPr lang="en-US" sz="1300" b="1" dirty="0" smtClean="0"/>
              <a:t>.</a:t>
            </a:r>
            <a:r>
              <a:rPr lang="en-CA" dirty="0" smtClean="0"/>
              <a:t>  </a:t>
            </a:r>
            <a:endParaRPr lang="en-CA" sz="1300" dirty="0">
              <a:sym typeface="Calibri"/>
            </a:endParaRPr>
          </a:p>
          <a:p>
            <a:pPr marL="181220" indent="-181220" defTabSz="966612">
              <a:buClr>
                <a:schemeClr val="dk1"/>
              </a:buClr>
              <a:buSzPct val="100000"/>
              <a:buFont typeface="Arial"/>
              <a:buChar char="•"/>
              <a:defRPr/>
            </a:pPr>
            <a:r>
              <a:rPr lang="en-US" dirty="0" smtClean="0">
                <a:solidFill>
                  <a:schemeClr val="dk1"/>
                </a:solidFill>
                <a:latin typeface="+mn-lt"/>
                <a:ea typeface="Calibri"/>
                <a:cs typeface="Calibri"/>
                <a:sym typeface="Calibri"/>
              </a:rPr>
              <a:t>These</a:t>
            </a:r>
            <a:r>
              <a:rPr lang="en-US" baseline="0" dirty="0" smtClean="0">
                <a:solidFill>
                  <a:schemeClr val="dk1"/>
                </a:solidFill>
                <a:latin typeface="+mn-lt"/>
                <a:ea typeface="Calibri"/>
                <a:cs typeface="Calibri"/>
                <a:sym typeface="Calibri"/>
              </a:rPr>
              <a:t> reasons support </a:t>
            </a:r>
            <a:r>
              <a:rPr lang="en-US" dirty="0" smtClean="0">
                <a:solidFill>
                  <a:schemeClr val="dk1"/>
                </a:solidFill>
                <a:latin typeface="+mn-lt"/>
                <a:ea typeface="Calibri"/>
                <a:cs typeface="Calibri"/>
                <a:sym typeface="Calibri"/>
              </a:rPr>
              <a:t>why </a:t>
            </a:r>
            <a:r>
              <a:rPr lang="en-US" dirty="0">
                <a:solidFill>
                  <a:schemeClr val="dk1"/>
                </a:solidFill>
                <a:latin typeface="+mn-lt"/>
                <a:ea typeface="Calibri"/>
                <a:cs typeface="Calibri"/>
                <a:sym typeface="Calibri"/>
              </a:rPr>
              <a:t>it’s so important to have your medications checked</a:t>
            </a:r>
            <a:endParaRPr lang="en-US" i="1" dirty="0">
              <a:solidFill>
                <a:schemeClr val="dk1"/>
              </a:solidFill>
              <a:latin typeface="+mn-lt"/>
              <a:ea typeface="Calibri"/>
              <a:cs typeface="Calibri"/>
              <a:sym typeface="Calibri"/>
            </a:endParaRPr>
          </a:p>
          <a:p>
            <a:pPr indent="-3746" defTabSz="966612">
              <a:buClr>
                <a:schemeClr val="dk1"/>
              </a:buClr>
              <a:buSzPct val="100000"/>
              <a:defRPr/>
            </a:pPr>
            <a:endParaRPr lang="en-US" sz="1300" i="1" dirty="0">
              <a:solidFill>
                <a:schemeClr val="dk1"/>
              </a:solidFill>
              <a:ea typeface="Arial"/>
              <a:cs typeface="Arial"/>
              <a:sym typeface="Arial"/>
            </a:endParaRPr>
          </a:p>
          <a:p>
            <a:endParaRPr lang="en-CA" i="1" dirty="0"/>
          </a:p>
        </p:txBody>
      </p:sp>
      <p:sp>
        <p:nvSpPr>
          <p:cNvPr id="5" name="Date Placeholder 4"/>
          <p:cNvSpPr>
            <a:spLocks noGrp="1"/>
          </p:cNvSpPr>
          <p:nvPr>
            <p:ph type="dt" idx="11"/>
          </p:nvPr>
        </p:nvSpPr>
        <p:spPr/>
        <p:txBody>
          <a:bodyPr/>
          <a:lstStyle/>
          <a:p>
            <a:fld id="{0E9A9BA4-A2EB-4750-9014-7585487F32C1}" type="datetime3">
              <a:rPr lang="en-CA" smtClean="0"/>
              <a:t>30 October 2018</a:t>
            </a:fld>
            <a:endParaRPr lang="en-CA"/>
          </a:p>
        </p:txBody>
      </p:sp>
    </p:spTree>
    <p:extLst>
      <p:ext uri="{BB962C8B-B14F-4D97-AF65-F5344CB8AC3E}">
        <p14:creationId xmlns:p14="http://schemas.microsoft.com/office/powerpoint/2010/main" val="4236500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615" indent="-179615">
              <a:buClr>
                <a:schemeClr val="dk1"/>
              </a:buClr>
              <a:buSzPct val="100000"/>
              <a:buFont typeface="Arial"/>
              <a:buChar char="•"/>
            </a:pPr>
            <a:r>
              <a:rPr lang="en-US" dirty="0">
                <a:solidFill>
                  <a:schemeClr val="dk1"/>
                </a:solidFill>
                <a:latin typeface="Arial"/>
                <a:ea typeface="Arial"/>
                <a:cs typeface="Arial"/>
                <a:sym typeface="Arial"/>
              </a:rPr>
              <a:t>Medications include more than what your doctor prescribes.  Medications include vitamins, supplements and over the counter drugs such as cough syrups, cough medicines, and pain killers.</a:t>
            </a:r>
            <a:endParaRPr lang="en-US" sz="1300" dirty="0"/>
          </a:p>
          <a:p>
            <a:pPr marL="181240" indent="-181240" defTabSz="966612">
              <a:buFont typeface="Arial" panose="020B0604020202020204" pitchFamily="34" charset="0"/>
              <a:buChar char="•"/>
              <a:defRPr/>
            </a:pPr>
            <a:r>
              <a:rPr lang="en-US" sz="1300" b="1" dirty="0">
                <a:solidFill>
                  <a:schemeClr val="dk1"/>
                </a:solidFill>
                <a:cs typeface="Arial"/>
                <a:sym typeface="Arial"/>
              </a:rPr>
              <a:t>A</a:t>
            </a:r>
            <a:r>
              <a:rPr lang="en-US" b="1" dirty="0">
                <a:solidFill>
                  <a:schemeClr val="dk1"/>
                </a:solidFill>
                <a:latin typeface="+mn-lt"/>
                <a:ea typeface="Arial"/>
                <a:cs typeface="Arial"/>
                <a:sym typeface="Arial"/>
              </a:rPr>
              <a:t>sk: Does anyone have osteoporosis? </a:t>
            </a:r>
            <a:r>
              <a:rPr lang="en-US" dirty="0">
                <a:solidFill>
                  <a:schemeClr val="dk1"/>
                </a:solidFill>
                <a:latin typeface="+mn-lt"/>
                <a:ea typeface="Arial"/>
                <a:cs typeface="Arial"/>
                <a:sym typeface="Arial"/>
              </a:rPr>
              <a:t>Osteoporosis is a bone disease where bones become thin and brittle making them more likely to break. </a:t>
            </a:r>
            <a:endParaRPr lang="en-CA" sz="1300" dirty="0"/>
          </a:p>
          <a:p>
            <a:pPr defTabSz="986525">
              <a:buClr>
                <a:schemeClr val="dk1"/>
              </a:buClr>
              <a:buSzPct val="100000"/>
              <a:defRPr/>
            </a:pPr>
            <a:r>
              <a:rPr lang="en-CA" sz="1100" b="1" dirty="0" smtClean="0"/>
              <a:t>Vitamin D: </a:t>
            </a:r>
          </a:p>
          <a:p>
            <a:pPr marL="181240" marR="0" indent="-181240" algn="l" defTabSz="986525" rtl="0" eaLnBrk="1" fontAlgn="auto" latinLnBrk="0" hangingPunct="1">
              <a:lnSpc>
                <a:spcPct val="100000"/>
              </a:lnSpc>
              <a:spcBef>
                <a:spcPts val="0"/>
              </a:spcBef>
              <a:spcAft>
                <a:spcPts val="0"/>
              </a:spcAft>
              <a:buClr>
                <a:schemeClr val="dk1"/>
              </a:buClr>
              <a:buSzPct val="100000"/>
              <a:buFont typeface="Arial" panose="020B0604020202020204" pitchFamily="34" charset="0"/>
              <a:buChar char="•"/>
              <a:tabLst/>
              <a:defRPr/>
            </a:pPr>
            <a:r>
              <a:rPr lang="en-CA" sz="1100" b="1" dirty="0" smtClean="0"/>
              <a:t>Osteoporosis Canada recommends routine vitamin D supplementation for all Canadian adults year round, </a:t>
            </a:r>
            <a:r>
              <a:rPr lang="en-CA" sz="1100" b="1" kern="1200" dirty="0" smtClean="0">
                <a:solidFill>
                  <a:schemeClr val="tx1"/>
                </a:solidFill>
                <a:effectLst/>
                <a:latin typeface="+mn-lt"/>
                <a:ea typeface="+mn-ea"/>
                <a:cs typeface="+mn-cs"/>
              </a:rPr>
              <a:t>800 – 2,000 IU daily.</a:t>
            </a:r>
            <a:endParaRPr lang="en-CA" sz="1100" b="1" dirty="0" smtClean="0"/>
          </a:p>
          <a:p>
            <a:pPr marL="181240" lvl="1" indent="-181240" defTabSz="966612">
              <a:buFont typeface="Arial" panose="020B0604020202020204" pitchFamily="34" charset="0"/>
              <a:buChar char="•"/>
              <a:defRPr/>
            </a:pPr>
            <a:r>
              <a:rPr lang="en-US" sz="1100" b="1" dirty="0" smtClean="0">
                <a:solidFill>
                  <a:schemeClr val="dk1"/>
                </a:solidFill>
                <a:ea typeface="Arial"/>
                <a:cs typeface="Arial"/>
                <a:sym typeface="Arial"/>
              </a:rPr>
              <a:t>Show:  examples of vitamin D bottle</a:t>
            </a:r>
            <a:endParaRPr lang="en-US" sz="1100" dirty="0" smtClean="0">
              <a:solidFill>
                <a:schemeClr val="dk1"/>
              </a:solidFill>
              <a:ea typeface="Arial"/>
              <a:cs typeface="Arial"/>
              <a:sym typeface="Arial"/>
            </a:endParaRPr>
          </a:p>
          <a:p>
            <a:pPr marL="0" lvl="1" defTabSz="966612">
              <a:defRPr/>
            </a:pPr>
            <a:r>
              <a:rPr lang="en-CA" sz="1100" b="1" dirty="0" smtClean="0"/>
              <a:t>Calcium</a:t>
            </a:r>
            <a:r>
              <a:rPr lang="en-CA" sz="1100" b="1" dirty="0"/>
              <a:t>: </a:t>
            </a:r>
          </a:p>
          <a:p>
            <a:pPr marL="181240" marR="0" lvl="1" indent="-18124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dirty="0"/>
              <a:t>For those over 50, Canada’s Food Guide recommends 3 servings of milk and alternatives– yogurt, cheese, calcium-fortified beverages, puddings, custards, </a:t>
            </a:r>
            <a:r>
              <a:rPr lang="en-CA" sz="1100" dirty="0" err="1"/>
              <a:t>etc</a:t>
            </a:r>
            <a:r>
              <a:rPr lang="en-CA" sz="1100" dirty="0"/>
              <a:t> or </a:t>
            </a:r>
            <a:r>
              <a:rPr lang="en-CA" sz="1100" b="1" dirty="0"/>
              <a:t>1200 mg daily</a:t>
            </a:r>
            <a:r>
              <a:rPr lang="en-CA" sz="1100" dirty="0"/>
              <a:t>. This essentially means that</a:t>
            </a:r>
            <a:r>
              <a:rPr lang="en-CA" sz="1100" baseline="0" dirty="0"/>
              <a:t> </a:t>
            </a:r>
            <a:r>
              <a:rPr lang="en-CA" sz="1100" dirty="0"/>
              <a:t>you need the equivalent of one good serving of dairy at each meal.</a:t>
            </a:r>
            <a:endParaRPr lang="en-CA" sz="1100" baseline="30000" dirty="0"/>
          </a:p>
          <a:p>
            <a:r>
              <a:rPr lang="en-CA" sz="1100" b="1" dirty="0"/>
              <a:t>Osteoporosis Canada strongly recommends that everyone obtain their calcium through nutrition whenever possible.  </a:t>
            </a:r>
            <a:r>
              <a:rPr lang="en-CA" sz="1100" dirty="0"/>
              <a:t>Calcium supplements can have some side effects and have been associated with some risks. Excess calcium from supplements has been associated with kidney stones, heart problems, prostate cancer, constipation and digestive problems. </a:t>
            </a:r>
            <a:r>
              <a:rPr lang="en-CA" sz="1100" b="1" dirty="0"/>
              <a:t>Do not take extra calcium from supplements if your diet is already giving you enough calcium</a:t>
            </a:r>
            <a:r>
              <a:rPr lang="en-CA" sz="1100" b="0" baseline="0" dirty="0"/>
              <a:t> – </a:t>
            </a:r>
            <a:r>
              <a:rPr lang="en-CA" sz="1100" b="1" u="sng" baseline="0" dirty="0"/>
              <a:t>follow your doctor’s advice</a:t>
            </a:r>
            <a:r>
              <a:rPr lang="en-CA" sz="1100" b="0" baseline="0" dirty="0" smtClean="0"/>
              <a:t>. </a:t>
            </a:r>
            <a:r>
              <a:rPr lang="en-CA" sz="1200" b="0" baseline="0" dirty="0" smtClean="0">
                <a:effectLst/>
              </a:rPr>
              <a:t>O</a:t>
            </a:r>
            <a:r>
              <a:rPr lang="en-CA" sz="1200" kern="1200" dirty="0" smtClean="0">
                <a:solidFill>
                  <a:schemeClr val="tx1"/>
                </a:solidFill>
                <a:effectLst/>
                <a:latin typeface="+mn-lt"/>
                <a:ea typeface="+mn-ea"/>
                <a:cs typeface="+mn-cs"/>
              </a:rPr>
              <a:t>steoporosis Canada.  How do I know if I need a calcium supplement? [internet]. Canada: Osteoporosis Canada. 2017 [cited 2017 Oct 25]. Available </a:t>
            </a:r>
            <a:r>
              <a:rPr lang="en-CA" sz="1200" kern="1200" dirty="0" err="1" smtClean="0">
                <a:solidFill>
                  <a:schemeClr val="tx1"/>
                </a:solidFill>
                <a:effectLst/>
                <a:latin typeface="+mn-lt"/>
                <a:ea typeface="+mn-ea"/>
                <a:cs typeface="+mn-cs"/>
              </a:rPr>
              <a:t>from:http</a:t>
            </a:r>
            <a:r>
              <a:rPr lang="en-CA" sz="1200" kern="1200" dirty="0" smtClean="0">
                <a:solidFill>
                  <a:schemeClr val="tx1"/>
                </a:solidFill>
                <a:effectLst/>
                <a:latin typeface="+mn-lt"/>
                <a:ea typeface="+mn-ea"/>
                <a:cs typeface="+mn-cs"/>
              </a:rPr>
              <a:t>://www.osteoporosis.ca/osteoporosis-and-you/nutrition/supplements/</a:t>
            </a:r>
          </a:p>
        </p:txBody>
      </p:sp>
      <p:sp>
        <p:nvSpPr>
          <p:cNvPr id="5" name="Date Placeholder 4"/>
          <p:cNvSpPr>
            <a:spLocks noGrp="1"/>
          </p:cNvSpPr>
          <p:nvPr>
            <p:ph type="dt" idx="11"/>
          </p:nvPr>
        </p:nvSpPr>
        <p:spPr/>
        <p:txBody>
          <a:bodyPr/>
          <a:lstStyle/>
          <a:p>
            <a:fld id="{5000B13F-7556-42D2-A407-523E2D9CBD0C}" type="datetime3">
              <a:rPr lang="en-CA" smtClean="0"/>
              <a:t>30 October 2018</a:t>
            </a:fld>
            <a:endParaRPr lang="en-CA"/>
          </a:p>
        </p:txBody>
      </p:sp>
    </p:spTree>
    <p:extLst>
      <p:ext uri="{BB962C8B-B14F-4D97-AF65-F5344CB8AC3E}">
        <p14:creationId xmlns:p14="http://schemas.microsoft.com/office/powerpoint/2010/main" val="7724111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a:t>Good medication habits that can help you stay healthy and independent: </a:t>
            </a:r>
          </a:p>
          <a:p>
            <a:pPr marL="181240" indent="-181240">
              <a:buFont typeface="Arial" panose="020B0604020202020204" pitchFamily="34" charset="0"/>
              <a:buChar char="•"/>
            </a:pPr>
            <a:r>
              <a:rPr lang="en-CA" sz="1100" dirty="0"/>
              <a:t>Always follow the instructions and doses when taking medications. </a:t>
            </a:r>
          </a:p>
          <a:p>
            <a:pPr marL="181240" indent="-181240" defTabSz="966612">
              <a:buFont typeface="Arial" panose="020B0604020202020204" pitchFamily="34" charset="0"/>
              <a:buChar char="•"/>
              <a:defRPr/>
            </a:pPr>
            <a:r>
              <a:rPr lang="en-CA" sz="1100" dirty="0"/>
              <a:t>Keep a current medication list in your wallet and at home</a:t>
            </a:r>
            <a:r>
              <a:rPr lang="en-CA" sz="1100" dirty="0" smtClean="0"/>
              <a:t>.</a:t>
            </a:r>
          </a:p>
          <a:p>
            <a:pPr marL="181240" indent="-181240" defTabSz="966612">
              <a:buFont typeface="Arial" panose="020B0604020202020204" pitchFamily="34" charset="0"/>
              <a:buChar char="•"/>
              <a:defRPr/>
            </a:pPr>
            <a:r>
              <a:rPr lang="en-CA" sz="1100" dirty="0" smtClean="0"/>
              <a:t>Do not share prescription medications.</a:t>
            </a:r>
          </a:p>
          <a:p>
            <a:pPr marL="181240" indent="-181240" defTabSz="966612">
              <a:buFont typeface="Arial" panose="020B0604020202020204" pitchFamily="34" charset="0"/>
              <a:buChar char="•"/>
              <a:defRPr/>
            </a:pPr>
            <a:r>
              <a:rPr lang="en-CA" sz="1100" b="1" dirty="0" smtClean="0">
                <a:solidFill>
                  <a:schemeClr val="dk1"/>
                </a:solidFill>
                <a:ea typeface="Arial"/>
                <a:cs typeface="Arial"/>
                <a:sym typeface="Arial"/>
              </a:rPr>
              <a:t>Show</a:t>
            </a:r>
            <a:r>
              <a:rPr lang="en-CA" sz="1100" b="1" dirty="0">
                <a:solidFill>
                  <a:schemeClr val="dk1"/>
                </a:solidFill>
                <a:ea typeface="Arial"/>
                <a:cs typeface="Arial"/>
                <a:sym typeface="Arial"/>
              </a:rPr>
              <a:t>: a sample medication booklet/list</a:t>
            </a:r>
            <a:r>
              <a:rPr lang="en-CA" sz="1100" dirty="0">
                <a:solidFill>
                  <a:schemeClr val="dk1"/>
                </a:solidFill>
                <a:ea typeface="Arial"/>
                <a:cs typeface="Arial"/>
                <a:sym typeface="Arial"/>
              </a:rPr>
              <a:t>. Can also get a printout from their pharmacist or </a:t>
            </a:r>
            <a:r>
              <a:rPr lang="en-CA" sz="1100" b="1" dirty="0">
                <a:solidFill>
                  <a:schemeClr val="dk1"/>
                </a:solidFill>
                <a:ea typeface="Calibri"/>
                <a:cs typeface="Calibri"/>
                <a:sym typeface="Calibri"/>
              </a:rPr>
              <a:t>My </a:t>
            </a:r>
            <a:r>
              <a:rPr lang="en-CA" sz="1100" b="1" dirty="0" err="1">
                <a:solidFill>
                  <a:schemeClr val="dk1"/>
                </a:solidFill>
                <a:ea typeface="Calibri"/>
                <a:cs typeface="Calibri"/>
                <a:sym typeface="Calibri"/>
              </a:rPr>
              <a:t>MedRec</a:t>
            </a:r>
            <a:r>
              <a:rPr lang="en-CA" sz="1100" b="1" dirty="0">
                <a:solidFill>
                  <a:schemeClr val="dk1"/>
                </a:solidFill>
                <a:ea typeface="Calibri"/>
                <a:cs typeface="Calibri"/>
                <a:sym typeface="Calibri"/>
              </a:rPr>
              <a:t> Booklet</a:t>
            </a:r>
            <a:r>
              <a:rPr lang="en-CA" sz="1100" dirty="0">
                <a:solidFill>
                  <a:schemeClr val="dk1"/>
                </a:solidFill>
                <a:ea typeface="Calibri"/>
                <a:cs typeface="Calibri"/>
                <a:sym typeface="Calibri"/>
              </a:rPr>
              <a:t> (download the free app from </a:t>
            </a:r>
            <a:r>
              <a:rPr lang="en-CA" sz="1100" u="sng" dirty="0">
                <a:solidFill>
                  <a:schemeClr val="hlink"/>
                </a:solidFill>
                <a:ea typeface="Calibri"/>
                <a:cs typeface="Calibri"/>
                <a:sym typeface="Calibri"/>
                <a:hlinkClick r:id="rId3"/>
              </a:rPr>
              <a:t>www.knowledgeisthebestmedicine</a:t>
            </a:r>
            <a:r>
              <a:rPr lang="en-CA" sz="1100" dirty="0">
                <a:solidFill>
                  <a:schemeClr val="dk1"/>
                </a:solidFill>
                <a:ea typeface="Calibri"/>
                <a:cs typeface="Calibri"/>
                <a:sym typeface="Calibri"/>
              </a:rPr>
              <a:t>)  Printed booklets no longer available (Cited:  2016  October 4)</a:t>
            </a:r>
            <a:endParaRPr lang="en-CA" sz="1100" dirty="0"/>
          </a:p>
          <a:p>
            <a:pPr marL="181240" indent="-181240">
              <a:buFont typeface="Arial" panose="020B0604020202020204" pitchFamily="34" charset="0"/>
              <a:buChar char="•"/>
            </a:pPr>
            <a:r>
              <a:rPr lang="en-CA" sz="1100" dirty="0"/>
              <a:t>Return outdated medication to your pharmacist.</a:t>
            </a:r>
          </a:p>
          <a:p>
            <a:pPr marL="181240" indent="-181240">
              <a:buFont typeface="Arial" panose="020B0604020202020204" pitchFamily="34" charset="0"/>
              <a:buChar char="•"/>
            </a:pPr>
            <a:r>
              <a:rPr lang="en-CA" sz="1100" dirty="0"/>
              <a:t>Ask your pharmacist about pill packs if you, or someone you know, are having trouble remembering whether the pills have been taken at the correct times.</a:t>
            </a:r>
            <a:r>
              <a:rPr lang="en-CA" sz="1100" dirty="0">
                <a:solidFill>
                  <a:schemeClr val="dk1"/>
                </a:solidFill>
                <a:ea typeface="Arial"/>
                <a:cs typeface="Arial"/>
                <a:sym typeface="Arial"/>
              </a:rPr>
              <a:t> </a:t>
            </a:r>
          </a:p>
          <a:p>
            <a:pPr marL="181240" indent="-181240">
              <a:buFont typeface="Arial" panose="020B0604020202020204" pitchFamily="34" charset="0"/>
              <a:buChar char="•"/>
            </a:pPr>
            <a:r>
              <a:rPr lang="en-CA" sz="1100" b="1" dirty="0">
                <a:solidFill>
                  <a:schemeClr val="dk1"/>
                </a:solidFill>
                <a:ea typeface="Arial"/>
                <a:cs typeface="Arial"/>
                <a:sym typeface="Arial"/>
              </a:rPr>
              <a:t>Ask:  Where do you get your medications?  How are they packaged</a:t>
            </a:r>
            <a:r>
              <a:rPr lang="en-CA" sz="1100" dirty="0">
                <a:solidFill>
                  <a:schemeClr val="dk1"/>
                </a:solidFill>
                <a:ea typeface="Arial"/>
                <a:cs typeface="Arial"/>
                <a:sym typeface="Arial"/>
              </a:rPr>
              <a:t>?</a:t>
            </a:r>
          </a:p>
          <a:p>
            <a:pPr marL="181240" indent="-181240">
              <a:buFont typeface="Arial" panose="020B0604020202020204" pitchFamily="34" charset="0"/>
              <a:buChar char="•"/>
            </a:pPr>
            <a:r>
              <a:rPr lang="en-CA" sz="1100" b="1" dirty="0">
                <a:solidFill>
                  <a:schemeClr val="dk1"/>
                </a:solidFill>
                <a:ea typeface="Arial"/>
                <a:cs typeface="Arial"/>
                <a:sym typeface="Arial"/>
              </a:rPr>
              <a:t>Show: blister pack and/or </a:t>
            </a:r>
            <a:r>
              <a:rPr lang="en-CA" sz="1100" b="1" dirty="0" err="1">
                <a:solidFill>
                  <a:schemeClr val="dk1"/>
                </a:solidFill>
                <a:ea typeface="Arial"/>
                <a:cs typeface="Arial"/>
                <a:sym typeface="Arial"/>
              </a:rPr>
              <a:t>dosette</a:t>
            </a:r>
            <a:r>
              <a:rPr lang="en-CA" sz="1100" dirty="0">
                <a:solidFill>
                  <a:schemeClr val="dk1"/>
                </a:solidFill>
                <a:ea typeface="Arial"/>
                <a:cs typeface="Arial"/>
                <a:sym typeface="Arial"/>
              </a:rPr>
              <a:t>.</a:t>
            </a:r>
            <a:endParaRPr lang="en-CA" sz="1100" dirty="0"/>
          </a:p>
          <a:p>
            <a:pPr>
              <a:buClr>
                <a:schemeClr val="dk1"/>
              </a:buClr>
              <a:buSzPct val="100000"/>
            </a:pPr>
            <a:endParaRPr lang="en-CA" sz="1100" dirty="0">
              <a:solidFill>
                <a:schemeClr val="dk1"/>
              </a:solidFill>
              <a:ea typeface="Calibri"/>
              <a:cs typeface="Calibri"/>
              <a:sym typeface="Calibri"/>
            </a:endParaRPr>
          </a:p>
          <a:p>
            <a:pPr marL="181220" indent="-181220">
              <a:buClr>
                <a:schemeClr val="dk1"/>
              </a:buClr>
              <a:buSzPct val="100000"/>
              <a:buFont typeface="Arial"/>
              <a:buChar char="•"/>
            </a:pPr>
            <a:r>
              <a:rPr lang="en-CA" sz="1100" dirty="0">
                <a:solidFill>
                  <a:schemeClr val="dk1"/>
                </a:solidFill>
                <a:ea typeface="Calibri"/>
                <a:cs typeface="Calibri"/>
                <a:sym typeface="Calibri"/>
              </a:rPr>
              <a:t>As we age, our bodies do not break down alcohol as efficiently so it is best to minimize the use of alcohol as even a small amount can increase the risk of falling. The combination of having a nightcap and a sedating medication like a sleeping pill is particularly risky.   If you are unsure about whether it is safe to drink alcohol with your medication, speak to your doctor, pharmacist or nurse practitioner</a:t>
            </a:r>
            <a:r>
              <a:rPr lang="en-CA" sz="1100" dirty="0" smtClean="0">
                <a:solidFill>
                  <a:schemeClr val="dk1"/>
                </a:solidFill>
                <a:ea typeface="Calibri"/>
                <a:cs typeface="Calibri"/>
                <a:sym typeface="Calibri"/>
              </a:rPr>
              <a:t>.</a:t>
            </a:r>
            <a:endParaRPr lang="en-CA" sz="1100" baseline="30000" dirty="0"/>
          </a:p>
          <a:p>
            <a:pPr defTabSz="966612">
              <a:buClr>
                <a:schemeClr val="dk1"/>
              </a:buClr>
              <a:buSzPct val="100000"/>
              <a:defRPr/>
            </a:pPr>
            <a:endParaRPr lang="en-CA" sz="1300" dirty="0">
              <a:solidFill>
                <a:schemeClr val="dk1"/>
              </a:solidFill>
              <a:ea typeface="Arial"/>
              <a:cs typeface="Arial"/>
              <a:sym typeface="Arial"/>
            </a:endParaRPr>
          </a:p>
          <a:p>
            <a:endParaRPr lang="en-CA" dirty="0"/>
          </a:p>
        </p:txBody>
      </p:sp>
      <p:sp>
        <p:nvSpPr>
          <p:cNvPr id="5" name="Date Placeholder 4"/>
          <p:cNvSpPr>
            <a:spLocks noGrp="1"/>
          </p:cNvSpPr>
          <p:nvPr>
            <p:ph type="dt" idx="11"/>
          </p:nvPr>
        </p:nvSpPr>
        <p:spPr/>
        <p:txBody>
          <a:bodyPr/>
          <a:lstStyle/>
          <a:p>
            <a:fld id="{04F552C8-254D-4766-8933-16C4E97D845E}" type="datetime3">
              <a:rPr lang="en-CA" smtClean="0"/>
              <a:t>30 October 2018</a:t>
            </a:fld>
            <a:endParaRPr lang="en-CA"/>
          </a:p>
        </p:txBody>
      </p:sp>
    </p:spTree>
    <p:extLst>
      <p:ext uri="{BB962C8B-B14F-4D97-AF65-F5344CB8AC3E}">
        <p14:creationId xmlns:p14="http://schemas.microsoft.com/office/powerpoint/2010/main" val="2871145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ct val="100000"/>
            </a:pPr>
            <a:r>
              <a:rPr lang="en-US" dirty="0">
                <a:solidFill>
                  <a:schemeClr val="dk1"/>
                </a:solidFill>
                <a:latin typeface="Arial"/>
                <a:ea typeface="Arial"/>
                <a:cs typeface="Arial"/>
                <a:sym typeface="Arial"/>
              </a:rPr>
              <a:t>A pharmacist, doctor or nurse practitioner should check your medications at least once a year or when you have a change in medication.</a:t>
            </a:r>
          </a:p>
          <a:p>
            <a:pPr>
              <a:buClr>
                <a:schemeClr val="dk1"/>
              </a:buClr>
              <a:buSzPct val="100000"/>
            </a:pPr>
            <a:r>
              <a:rPr lang="en-US" b="1" dirty="0">
                <a:solidFill>
                  <a:schemeClr val="dk1"/>
                </a:solidFill>
                <a:latin typeface="Arial"/>
                <a:ea typeface="Arial"/>
                <a:cs typeface="Arial"/>
                <a:sym typeface="Arial"/>
              </a:rPr>
              <a:t>Ask:  How many of you have your medications reviewed at least once a year?</a:t>
            </a:r>
          </a:p>
          <a:p>
            <a:pPr marL="181220" indent="-181220">
              <a:buClr>
                <a:schemeClr val="dk1"/>
              </a:buClr>
              <a:buSzPct val="100000"/>
              <a:buFont typeface="Arial"/>
              <a:buChar char="•"/>
            </a:pPr>
            <a:endParaRPr lang="en-US" dirty="0">
              <a:solidFill>
                <a:schemeClr val="dk1"/>
              </a:solidFill>
              <a:latin typeface="+mn-lt"/>
              <a:ea typeface="Calibri"/>
              <a:cs typeface="Calibri"/>
              <a:sym typeface="Calibri"/>
            </a:endParaRPr>
          </a:p>
          <a:p>
            <a:r>
              <a:rPr lang="en-CA" sz="1300" b="1" dirty="0"/>
              <a:t>Ask:  What are questions to discuss with your doctor or pharmacist?</a:t>
            </a:r>
          </a:p>
          <a:p>
            <a:pPr lvl="0"/>
            <a:r>
              <a:rPr lang="en-CA" sz="1300" dirty="0"/>
              <a:t>Suggested questions about all prescriptions, over-the-counter medications, vitamins and herbal supplements</a:t>
            </a:r>
          </a:p>
          <a:p>
            <a:pPr lvl="0"/>
            <a:r>
              <a:rPr lang="en-CA" sz="1300" dirty="0"/>
              <a:t>What is the medication used for?</a:t>
            </a:r>
          </a:p>
          <a:p>
            <a:pPr lvl="0"/>
            <a:r>
              <a:rPr lang="en-CA" sz="1300" dirty="0"/>
              <a:t>Will it cause dizziness or drowsiness as a side effect?</a:t>
            </a:r>
          </a:p>
          <a:p>
            <a:pPr lvl="0"/>
            <a:r>
              <a:rPr lang="en-CA" sz="1300" dirty="0"/>
              <a:t>Will it cause blurred or double vision?</a:t>
            </a:r>
          </a:p>
          <a:p>
            <a:pPr lvl="0"/>
            <a:r>
              <a:rPr lang="en-CA" sz="1300" dirty="0"/>
              <a:t>What should I do if I have side effects?</a:t>
            </a:r>
          </a:p>
          <a:p>
            <a:pPr lvl="0"/>
            <a:r>
              <a:rPr lang="en-CA" sz="1300" dirty="0"/>
              <a:t>What should I do if I miss a dose?</a:t>
            </a:r>
          </a:p>
          <a:p>
            <a:pPr lvl="0"/>
            <a:r>
              <a:rPr lang="en-CA" sz="1300" dirty="0"/>
              <a:t>Should I avoid alcohol or other foods or beverages?</a:t>
            </a:r>
          </a:p>
          <a:p>
            <a:endParaRPr lang="en-CA" dirty="0"/>
          </a:p>
        </p:txBody>
      </p:sp>
      <p:sp>
        <p:nvSpPr>
          <p:cNvPr id="5" name="Date Placeholder 4"/>
          <p:cNvSpPr>
            <a:spLocks noGrp="1"/>
          </p:cNvSpPr>
          <p:nvPr>
            <p:ph type="dt" idx="11"/>
          </p:nvPr>
        </p:nvSpPr>
        <p:spPr/>
        <p:txBody>
          <a:bodyPr/>
          <a:lstStyle/>
          <a:p>
            <a:fld id="{BF9A93FF-E820-4074-8B53-0F8C94F3599D}" type="datetime3">
              <a:rPr lang="en-CA" smtClean="0"/>
              <a:t>30 October 2018</a:t>
            </a:fld>
            <a:endParaRPr lang="en-CA"/>
          </a:p>
        </p:txBody>
      </p:sp>
    </p:spTree>
    <p:extLst>
      <p:ext uri="{BB962C8B-B14F-4D97-AF65-F5344CB8AC3E}">
        <p14:creationId xmlns:p14="http://schemas.microsoft.com/office/powerpoint/2010/main" val="537025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dirty="0">
                <a:solidFill>
                  <a:schemeClr val="dk1"/>
                </a:solidFill>
                <a:latin typeface="Arial"/>
                <a:ea typeface="Arial"/>
                <a:cs typeface="Arial"/>
                <a:sym typeface="Arial"/>
              </a:rPr>
              <a:t>Many of the items inside</a:t>
            </a:r>
            <a:r>
              <a:rPr lang="en-US" baseline="0" dirty="0">
                <a:solidFill>
                  <a:schemeClr val="dk1"/>
                </a:solidFill>
                <a:latin typeface="Arial"/>
                <a:ea typeface="Arial"/>
                <a:cs typeface="Arial"/>
                <a:sym typeface="Arial"/>
              </a:rPr>
              <a:t> and outside your home are hazards that can be easily fixed.</a:t>
            </a:r>
          </a:p>
          <a:p>
            <a:endParaRPr lang="en-CA" dirty="0"/>
          </a:p>
        </p:txBody>
      </p:sp>
      <p:sp>
        <p:nvSpPr>
          <p:cNvPr id="5" name="Date Placeholder 4"/>
          <p:cNvSpPr>
            <a:spLocks noGrp="1"/>
          </p:cNvSpPr>
          <p:nvPr>
            <p:ph type="dt" idx="11"/>
          </p:nvPr>
        </p:nvSpPr>
        <p:spPr/>
        <p:txBody>
          <a:bodyPr/>
          <a:lstStyle/>
          <a:p>
            <a:fld id="{1641686C-2C3E-4012-B83A-7A0AEF717814}" type="datetime3">
              <a:rPr lang="en-CA" smtClean="0"/>
              <a:t>30 October 2018</a:t>
            </a:fld>
            <a:endParaRPr lang="en-CA"/>
          </a:p>
        </p:txBody>
      </p:sp>
    </p:spTree>
    <p:extLst>
      <p:ext uri="{BB962C8B-B14F-4D97-AF65-F5344CB8AC3E}">
        <p14:creationId xmlns:p14="http://schemas.microsoft.com/office/powerpoint/2010/main" val="1379075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300" b="1" dirty="0"/>
              <a:t> </a:t>
            </a:r>
            <a:r>
              <a:rPr lang="en-CA" sz="1300" dirty="0"/>
              <a:t>Use bright lights and nightlights inside your home, especially</a:t>
            </a:r>
            <a:r>
              <a:rPr lang="en-CA" sz="1300" dirty="0">
                <a:latin typeface="Helvetica Neue"/>
              </a:rPr>
              <a:t> in the bathroom and hallways.</a:t>
            </a:r>
            <a:endParaRPr lang="en-CA" sz="1300" dirty="0"/>
          </a:p>
          <a:p>
            <a:pPr marL="181240" marR="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300" dirty="0" smtClean="0"/>
              <a:t>Use</a:t>
            </a:r>
            <a:r>
              <a:rPr lang="en-CA" sz="1300" dirty="0" smtClean="0">
                <a:latin typeface="Helvetica Neue"/>
              </a:rPr>
              <a:t> nightlights and </a:t>
            </a:r>
            <a:r>
              <a:rPr lang="en-CA" sz="1300" dirty="0" smtClean="0"/>
              <a:t>motion </a:t>
            </a:r>
            <a:r>
              <a:rPr lang="en-CA" sz="1300" dirty="0"/>
              <a:t>sensor lights </a:t>
            </a:r>
            <a:r>
              <a:rPr lang="en-CA" sz="1300" dirty="0" smtClean="0"/>
              <a:t>inside and outside</a:t>
            </a:r>
            <a:r>
              <a:rPr lang="en-CA" sz="1300" dirty="0"/>
              <a:t>. </a:t>
            </a:r>
          </a:p>
          <a:p>
            <a:pPr marL="181240" indent="-181240">
              <a:buFont typeface="Arial" panose="020B0604020202020204" pitchFamily="34" charset="0"/>
              <a:buChar char="•"/>
            </a:pPr>
            <a:r>
              <a:rPr lang="en-CA" sz="1300" dirty="0">
                <a:latin typeface="Helvetica Neue"/>
              </a:rPr>
              <a:t>Keep rooms well lit. </a:t>
            </a:r>
          </a:p>
          <a:p>
            <a:pPr marL="181240" indent="-181240">
              <a:buClr>
                <a:srgbClr val="E46C0A"/>
              </a:buClr>
              <a:buSzPct val="100000"/>
              <a:buFont typeface="Arial" panose="020B0604020202020204" pitchFamily="34" charset="0"/>
              <a:buChar char="•"/>
            </a:pPr>
            <a:r>
              <a:rPr lang="en-CA" sz="1300" dirty="0">
                <a:latin typeface="Helvetica Neue"/>
              </a:rPr>
              <a:t>Use high wattage </a:t>
            </a:r>
            <a:r>
              <a:rPr lang="en-CA" sz="1300" dirty="0" smtClean="0">
                <a:latin typeface="Helvetica Neue"/>
              </a:rPr>
              <a:t>bulbs</a:t>
            </a:r>
            <a:r>
              <a:rPr lang="en-CA" sz="1300" baseline="0" dirty="0" smtClean="0">
                <a:latin typeface="Helvetica Neue"/>
              </a:rPr>
              <a:t>  and replace burned out light bulbs.</a:t>
            </a:r>
            <a:endParaRPr lang="en-CA" sz="1300" dirty="0">
              <a:latin typeface="Helvetica Neue"/>
            </a:endParaRPr>
          </a:p>
          <a:p>
            <a:pPr marL="181240" indent="-181240">
              <a:buClr>
                <a:srgbClr val="E46C0A"/>
              </a:buClr>
              <a:buSzPct val="100000"/>
              <a:buFont typeface="Arial" panose="020B0604020202020204" pitchFamily="34" charset="0"/>
              <a:buChar char="•"/>
            </a:pPr>
            <a:r>
              <a:rPr lang="en-CA" sz="1300" dirty="0" smtClean="0">
                <a:latin typeface="Helvetica Neue"/>
              </a:rPr>
              <a:t>Mark </a:t>
            </a:r>
            <a:r>
              <a:rPr lang="en-CA" sz="1300" dirty="0">
                <a:latin typeface="Helvetica Neue"/>
              </a:rPr>
              <a:t>the edge of stairs with coloured paint or treads.</a:t>
            </a:r>
            <a:r>
              <a:rPr lang="en-CA" sz="1300" b="1" dirty="0">
                <a:latin typeface="Helvetica Neue"/>
              </a:rPr>
              <a:t> </a:t>
            </a:r>
            <a:endParaRPr lang="en-CA" sz="1300" dirty="0">
              <a:latin typeface="Helvetica Neue"/>
            </a:endParaRPr>
          </a:p>
          <a:p>
            <a:pPr marL="181240" indent="-181240">
              <a:buClr>
                <a:srgbClr val="E46C0A"/>
              </a:buClr>
              <a:buSzPct val="100000"/>
              <a:buFont typeface="Arial" panose="020B0604020202020204" pitchFamily="34" charset="0"/>
              <a:buChar char="•"/>
            </a:pPr>
            <a:r>
              <a:rPr lang="en-CA" sz="1300" dirty="0">
                <a:latin typeface="Helvetica Neue"/>
              </a:rPr>
              <a:t>Keep lighting similar in every room</a:t>
            </a:r>
            <a:r>
              <a:rPr lang="en-CA" sz="1300" dirty="0" smtClean="0">
                <a:latin typeface="Helvetica Neue"/>
              </a:rPr>
              <a:t>.</a:t>
            </a:r>
          </a:p>
          <a:p>
            <a:pPr marL="181240" indent="-181240">
              <a:buClr>
                <a:srgbClr val="E46C0A"/>
              </a:buClr>
              <a:buSzPct val="100000"/>
              <a:buFont typeface="Arial" panose="020B0604020202020204" pitchFamily="34" charset="0"/>
              <a:buChar char="•"/>
            </a:pPr>
            <a:r>
              <a:rPr lang="en-CA" sz="1300" dirty="0" smtClean="0">
                <a:latin typeface="Helvetica Neue"/>
              </a:rPr>
              <a:t>Give your eyes</a:t>
            </a:r>
            <a:r>
              <a:rPr lang="en-CA" sz="1300" baseline="0" dirty="0" smtClean="0">
                <a:latin typeface="Helvetica Neue"/>
              </a:rPr>
              <a:t> time to adjust to changes in light.  </a:t>
            </a:r>
          </a:p>
          <a:p>
            <a:pPr marL="181240" indent="-181240">
              <a:buClr>
                <a:srgbClr val="E46C0A"/>
              </a:buClr>
              <a:buSzPct val="100000"/>
              <a:buFont typeface="Arial" panose="020B0604020202020204" pitchFamily="34" charset="0"/>
              <a:buChar char="•"/>
            </a:pPr>
            <a:r>
              <a:rPr lang="en-CA" sz="1300" baseline="0" dirty="0" smtClean="0">
                <a:latin typeface="Helvetica Neue"/>
              </a:rPr>
              <a:t>Ensure you have a light by your bed.</a:t>
            </a:r>
          </a:p>
          <a:p>
            <a:pPr marL="181240" indent="-181240">
              <a:buClr>
                <a:srgbClr val="E46C0A"/>
              </a:buClr>
              <a:buSzPct val="100000"/>
              <a:buFont typeface="Arial" panose="020B0604020202020204" pitchFamily="34" charset="0"/>
              <a:buChar char="•"/>
            </a:pPr>
            <a:r>
              <a:rPr lang="en-CA" sz="1300" baseline="0" dirty="0" smtClean="0">
                <a:latin typeface="Helvetica Neue"/>
              </a:rPr>
              <a:t>Have light switches at the top and bottom of the stairs, if possible.</a:t>
            </a:r>
          </a:p>
          <a:p>
            <a:endParaRPr lang="en-CA" sz="1300" dirty="0"/>
          </a:p>
          <a:p>
            <a:pPr marL="179615" indent="-179615">
              <a:buClr>
                <a:schemeClr val="dk1"/>
              </a:buClr>
              <a:buSzPct val="100000"/>
              <a:buFont typeface="Arial"/>
              <a:buChar char="•"/>
            </a:pPr>
            <a:r>
              <a:rPr lang="en-CA" b="1" dirty="0">
                <a:solidFill>
                  <a:schemeClr val="tx1"/>
                </a:solidFill>
                <a:latin typeface="+mn-lt"/>
                <a:ea typeface="Arial"/>
                <a:cs typeface="Arial"/>
                <a:sym typeface="Arial"/>
              </a:rPr>
              <a:t>Show:  a night light - </a:t>
            </a:r>
            <a:r>
              <a:rPr lang="en-CA" dirty="0">
                <a:solidFill>
                  <a:schemeClr val="tx1"/>
                </a:solidFill>
                <a:latin typeface="+mn-lt"/>
                <a:ea typeface="Arial"/>
                <a:cs typeface="Arial"/>
                <a:sym typeface="Arial"/>
              </a:rPr>
              <a:t>especially important  to use if you get up during the </a:t>
            </a:r>
            <a:r>
              <a:rPr lang="en-CA" dirty="0" smtClean="0">
                <a:solidFill>
                  <a:schemeClr val="tx1"/>
                </a:solidFill>
                <a:latin typeface="+mn-lt"/>
                <a:ea typeface="Arial"/>
                <a:cs typeface="Arial"/>
                <a:sym typeface="Arial"/>
              </a:rPr>
              <a:t>night.  Can have </a:t>
            </a:r>
            <a:r>
              <a:rPr lang="en-CA" dirty="0">
                <a:solidFill>
                  <a:schemeClr val="tx1"/>
                </a:solidFill>
                <a:latin typeface="+mn-lt"/>
                <a:ea typeface="Arial"/>
                <a:cs typeface="Arial"/>
                <a:sym typeface="Arial"/>
              </a:rPr>
              <a:t>the ones</a:t>
            </a:r>
            <a:r>
              <a:rPr lang="en-CA" baseline="0" dirty="0">
                <a:solidFill>
                  <a:schemeClr val="tx1"/>
                </a:solidFill>
                <a:latin typeface="+mn-lt"/>
                <a:ea typeface="Arial"/>
                <a:cs typeface="Arial"/>
                <a:sym typeface="Arial"/>
              </a:rPr>
              <a:t> that are light sensitive or motion sensitive. </a:t>
            </a:r>
            <a:endParaRPr lang="en-CA" baseline="0" dirty="0" smtClean="0">
              <a:solidFill>
                <a:schemeClr val="tx1"/>
              </a:solidFill>
              <a:latin typeface="+mn-lt"/>
              <a:ea typeface="Arial"/>
              <a:cs typeface="Arial"/>
              <a:sym typeface="Arial"/>
            </a:endParaRPr>
          </a:p>
          <a:p>
            <a:pPr marL="179615" indent="-179615">
              <a:buClr>
                <a:schemeClr val="dk1"/>
              </a:buClr>
              <a:buSzPct val="100000"/>
              <a:buFont typeface="Arial"/>
              <a:buChar char="•"/>
            </a:pPr>
            <a:r>
              <a:rPr lang="en-CA" b="1" dirty="0" smtClean="0">
                <a:solidFill>
                  <a:schemeClr val="tx1"/>
                </a:solidFill>
                <a:latin typeface="+mn-lt"/>
                <a:ea typeface="Arial"/>
                <a:cs typeface="Arial"/>
                <a:sym typeface="Arial"/>
              </a:rPr>
              <a:t>Show</a:t>
            </a:r>
            <a:r>
              <a:rPr lang="en-CA" b="1" dirty="0">
                <a:solidFill>
                  <a:schemeClr val="tx1"/>
                </a:solidFill>
                <a:latin typeface="+mn-lt"/>
                <a:ea typeface="Arial"/>
                <a:cs typeface="Arial"/>
                <a:sym typeface="Arial"/>
              </a:rPr>
              <a:t>: Outdoor</a:t>
            </a:r>
            <a:r>
              <a:rPr lang="en-CA" b="1" baseline="0" dirty="0">
                <a:solidFill>
                  <a:schemeClr val="tx1"/>
                </a:solidFill>
                <a:latin typeface="+mn-lt"/>
                <a:ea typeface="Arial"/>
                <a:cs typeface="Arial"/>
                <a:sym typeface="Arial"/>
              </a:rPr>
              <a:t> motion sensitive lights </a:t>
            </a:r>
            <a:r>
              <a:rPr lang="en-CA" baseline="0" dirty="0">
                <a:solidFill>
                  <a:schemeClr val="tx1"/>
                </a:solidFill>
                <a:latin typeface="+mn-lt"/>
                <a:ea typeface="Arial"/>
                <a:cs typeface="Arial"/>
                <a:sym typeface="Arial"/>
              </a:rPr>
              <a:t>to light pathways and stairs is also helpful.</a:t>
            </a:r>
            <a:endParaRPr lang="en-CA" dirty="0">
              <a:solidFill>
                <a:schemeClr val="tx1"/>
              </a:solidFill>
              <a:latin typeface="Arial"/>
              <a:ea typeface="Arial"/>
              <a:cs typeface="Arial"/>
              <a:sym typeface="Arial"/>
            </a:endParaRPr>
          </a:p>
          <a:p>
            <a:endParaRPr lang="en-CA" dirty="0"/>
          </a:p>
        </p:txBody>
      </p:sp>
      <p:sp>
        <p:nvSpPr>
          <p:cNvPr id="5" name="Date Placeholder 4"/>
          <p:cNvSpPr>
            <a:spLocks noGrp="1"/>
          </p:cNvSpPr>
          <p:nvPr>
            <p:ph type="dt" idx="11"/>
          </p:nvPr>
        </p:nvSpPr>
        <p:spPr/>
        <p:txBody>
          <a:bodyPr/>
          <a:lstStyle/>
          <a:p>
            <a:fld id="{301611BA-4613-4277-8BF8-1ED4DA8DD3D1}" type="datetime3">
              <a:rPr lang="en-CA" smtClean="0"/>
              <a:t>30 October 2018</a:t>
            </a:fld>
            <a:endParaRPr lang="en-CA"/>
          </a:p>
        </p:txBody>
      </p:sp>
    </p:spTree>
    <p:extLst>
      <p:ext uri="{BB962C8B-B14F-4D97-AF65-F5344CB8AC3E}">
        <p14:creationId xmlns:p14="http://schemas.microsoft.com/office/powerpoint/2010/main" val="4029881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r>
              <a:rPr lang="en-US" b="1" dirty="0">
                <a:solidFill>
                  <a:schemeClr val="dk1"/>
                </a:solidFill>
                <a:latin typeface="Arial"/>
                <a:ea typeface="Arial"/>
                <a:cs typeface="Arial"/>
                <a:sym typeface="Arial"/>
              </a:rPr>
              <a:t>Ask:  Who has ever tripped or slipped or … fallen?</a:t>
            </a:r>
            <a:r>
              <a:rPr lang="en-US" dirty="0">
                <a:solidFill>
                  <a:schemeClr val="dk1"/>
                </a:solidFill>
                <a:latin typeface="Arial"/>
                <a:ea typeface="Arial"/>
                <a:cs typeface="Arial"/>
                <a:sym typeface="Arial"/>
              </a:rPr>
              <a:t> (Have them raise their hands to respond. ) </a:t>
            </a:r>
            <a:r>
              <a:rPr lang="en-US" b="1" dirty="0">
                <a:solidFill>
                  <a:schemeClr val="dk1"/>
                </a:solidFill>
                <a:latin typeface="Arial"/>
                <a:ea typeface="Arial"/>
                <a:cs typeface="Arial"/>
                <a:sym typeface="Arial"/>
              </a:rPr>
              <a:t>Would anyone like to share your story</a:t>
            </a:r>
            <a:r>
              <a:rPr lang="en-US" dirty="0">
                <a:solidFill>
                  <a:schemeClr val="dk1"/>
                </a:solidFill>
                <a:latin typeface="Arial"/>
                <a:ea typeface="Arial"/>
                <a:cs typeface="Arial"/>
                <a:sym typeface="Arial"/>
              </a:rPr>
              <a:t>?  (get 3-4 stories)</a:t>
            </a:r>
          </a:p>
          <a:p>
            <a:pPr marL="677965" lvl="1" indent="-198404">
              <a:buClr>
                <a:schemeClr val="dk1"/>
              </a:buClr>
              <a:buSzPct val="100000"/>
              <a:buFont typeface="Arial"/>
              <a:buChar char="•"/>
            </a:pPr>
            <a:r>
              <a:rPr lang="en-US" b="1" dirty="0">
                <a:solidFill>
                  <a:schemeClr val="dk1"/>
                </a:solidFill>
                <a:latin typeface="Arial"/>
                <a:ea typeface="Arial"/>
                <a:cs typeface="Arial"/>
                <a:sym typeface="Arial"/>
              </a:rPr>
              <a:t>What happened? </a:t>
            </a:r>
          </a:p>
          <a:p>
            <a:pPr marL="677965" lvl="1" indent="-198404">
              <a:buClr>
                <a:schemeClr val="dk1"/>
              </a:buClr>
              <a:buSzPct val="100000"/>
              <a:buFont typeface="Arial"/>
              <a:buChar char="•"/>
            </a:pPr>
            <a:r>
              <a:rPr lang="en-US" b="1" dirty="0">
                <a:solidFill>
                  <a:schemeClr val="dk1"/>
                </a:solidFill>
                <a:latin typeface="Arial"/>
                <a:ea typeface="Arial"/>
                <a:cs typeface="Arial"/>
                <a:sym typeface="Arial"/>
              </a:rPr>
              <a:t>Did you get hurt? </a:t>
            </a:r>
          </a:p>
          <a:p>
            <a:pPr marL="184898" indent="-184898">
              <a:buClr>
                <a:schemeClr val="dk1"/>
              </a:buClr>
              <a:buSzPct val="100000"/>
              <a:buFont typeface="Arial"/>
              <a:buChar char="•"/>
            </a:pPr>
            <a:r>
              <a:rPr lang="en-US" dirty="0">
                <a:solidFill>
                  <a:schemeClr val="dk1"/>
                </a:solidFill>
                <a:latin typeface="Arial"/>
                <a:ea typeface="Arial"/>
                <a:cs typeface="Arial"/>
                <a:sym typeface="Arial"/>
              </a:rPr>
              <a:t>When we talk about falls we are referring to losing your balance and ending up on the ground or lower level. Some people may call it a fall, some a trip or some a slip. You might end up hitting the wall or furniture or landing on the stairs. You may or may not get</a:t>
            </a:r>
            <a:r>
              <a:rPr lang="en-US" baseline="0" dirty="0">
                <a:solidFill>
                  <a:schemeClr val="dk1"/>
                </a:solidFill>
                <a:latin typeface="Arial"/>
                <a:ea typeface="Arial"/>
                <a:cs typeface="Arial"/>
                <a:sym typeface="Arial"/>
              </a:rPr>
              <a:t> hurt</a:t>
            </a:r>
            <a:r>
              <a:rPr lang="en-US" dirty="0">
                <a:solidFill>
                  <a:schemeClr val="dk1"/>
                </a:solidFill>
                <a:latin typeface="Arial"/>
                <a:ea typeface="Arial"/>
                <a:cs typeface="Arial"/>
                <a:sym typeface="Arial"/>
              </a:rPr>
              <a:t>. </a:t>
            </a:r>
          </a:p>
          <a:p>
            <a:pPr marL="184898" indent="-184898">
              <a:buClr>
                <a:schemeClr val="dk1"/>
              </a:buClr>
              <a:buSzPct val="100000"/>
              <a:buFont typeface="Arial"/>
              <a:buChar char="•"/>
            </a:pPr>
            <a:r>
              <a:rPr lang="en-US" dirty="0">
                <a:solidFill>
                  <a:schemeClr val="dk1"/>
                </a:solidFill>
                <a:latin typeface="Arial"/>
                <a:ea typeface="Arial"/>
                <a:cs typeface="Arial"/>
                <a:sym typeface="Arial"/>
              </a:rPr>
              <a:t>The definition of a fall is “unintentionally coming to rest on the ground, floor or other lower level with or without an injury” from Canadian Falls Prevention Curriculum, 2007.</a:t>
            </a:r>
          </a:p>
          <a:p>
            <a:pPr marL="184898" indent="-184898">
              <a:buClr>
                <a:schemeClr val="dk1"/>
              </a:buClr>
              <a:buSzPct val="100000"/>
              <a:buFont typeface="Arial"/>
              <a:buChar char="•"/>
            </a:pPr>
            <a:endParaRPr lang="en-US" dirty="0">
              <a:solidFill>
                <a:schemeClr val="dk1"/>
              </a:solidFill>
              <a:latin typeface="Arial"/>
              <a:ea typeface="Arial"/>
              <a:cs typeface="Arial"/>
              <a:sym typeface="Arial"/>
            </a:endParaRPr>
          </a:p>
          <a:p>
            <a:pPr marL="184898" indent="-184898">
              <a:buClr>
                <a:schemeClr val="dk1"/>
              </a:buClr>
              <a:buSzPct val="100000"/>
              <a:buFont typeface="Arial"/>
              <a:buChar char="•"/>
            </a:pPr>
            <a:r>
              <a:rPr lang="en-US" dirty="0">
                <a:solidFill>
                  <a:schemeClr val="dk1"/>
                </a:solidFill>
                <a:latin typeface="Arial"/>
                <a:ea typeface="Arial"/>
                <a:cs typeface="Arial"/>
                <a:sym typeface="Arial"/>
              </a:rPr>
              <a:t>Falls can happen anywhere, anytime as you have shared - in the bathroom, on the stairs, walking outside, rushing to get the phone etc. with or without an injury</a:t>
            </a:r>
          </a:p>
          <a:p>
            <a:pPr marL="184898" indent="-184898">
              <a:buClr>
                <a:schemeClr val="dk1"/>
              </a:buClr>
              <a:buSzPct val="100000"/>
              <a:buFont typeface="Arial"/>
              <a:buChar char="•"/>
            </a:pPr>
            <a:endParaRPr lang="en-US" sz="1300" dirty="0">
              <a:solidFill>
                <a:schemeClr val="dk1"/>
              </a:solidFill>
              <a:latin typeface="Arial"/>
              <a:cs typeface="Arial"/>
              <a:sym typeface="Arial"/>
            </a:endParaRPr>
          </a:p>
          <a:p>
            <a:pPr marL="184898" indent="-184898">
              <a:buClr>
                <a:schemeClr val="dk1"/>
              </a:buClr>
              <a:buSzPct val="100000"/>
              <a:buFont typeface="Arial"/>
              <a:buChar char="•"/>
            </a:pPr>
            <a:r>
              <a:rPr lang="en-CA" sz="1300" dirty="0"/>
              <a:t>Falls can result in serious injury. After a fall you may feel dizzy, drowsy, or have new aches and pains and symptoms</a:t>
            </a:r>
            <a:r>
              <a:rPr lang="en-CA" sz="1300" baseline="0" dirty="0"/>
              <a:t> may appear the next day</a:t>
            </a:r>
            <a:r>
              <a:rPr lang="en-CA" sz="1300" dirty="0"/>
              <a:t>. See a health care provider right away. (FB Brochure, 2016)</a:t>
            </a:r>
          </a:p>
        </p:txBody>
      </p:sp>
      <p:sp>
        <p:nvSpPr>
          <p:cNvPr id="5" name="Date Placeholder 4"/>
          <p:cNvSpPr>
            <a:spLocks noGrp="1"/>
          </p:cNvSpPr>
          <p:nvPr>
            <p:ph type="dt" idx="11"/>
          </p:nvPr>
        </p:nvSpPr>
        <p:spPr/>
        <p:txBody>
          <a:bodyPr/>
          <a:lstStyle/>
          <a:p>
            <a:fld id="{5250DC1B-B9FD-42D1-840E-C747F2DEC2AA}" type="datetime3">
              <a:rPr lang="en-CA" smtClean="0"/>
              <a:t>30 October 2018</a:t>
            </a:fld>
            <a:endParaRPr lang="en-CA"/>
          </a:p>
        </p:txBody>
      </p:sp>
    </p:spTree>
    <p:extLst>
      <p:ext uri="{BB962C8B-B14F-4D97-AF65-F5344CB8AC3E}">
        <p14:creationId xmlns:p14="http://schemas.microsoft.com/office/powerpoint/2010/main" val="36682300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615" indent="-179615">
              <a:buClr>
                <a:schemeClr val="dk1"/>
              </a:buClr>
              <a:buSzPct val="100000"/>
              <a:buFont typeface="Arial"/>
              <a:buChar char="•"/>
            </a:pPr>
            <a:r>
              <a:rPr lang="en-US" dirty="0">
                <a:solidFill>
                  <a:schemeClr val="dk1"/>
                </a:solidFill>
                <a:latin typeface="Arial"/>
                <a:ea typeface="Arial"/>
                <a:cs typeface="Arial"/>
                <a:sym typeface="Arial"/>
              </a:rPr>
              <a:t>Watch your step  wherever you are – inside and outside, at home and in public buildings, the library, the mall, seniors </a:t>
            </a:r>
            <a:r>
              <a:rPr lang="en-US" dirty="0" err="1" smtClean="0">
                <a:solidFill>
                  <a:schemeClr val="dk1"/>
                </a:solidFill>
                <a:latin typeface="Arial"/>
                <a:ea typeface="Arial"/>
                <a:cs typeface="Arial"/>
                <a:sym typeface="Arial"/>
              </a:rPr>
              <a:t>centre</a:t>
            </a:r>
            <a:r>
              <a:rPr lang="en-US" dirty="0" smtClean="0">
                <a:solidFill>
                  <a:schemeClr val="dk1"/>
                </a:solidFill>
                <a:latin typeface="Arial"/>
                <a:ea typeface="Arial"/>
                <a:cs typeface="Arial"/>
                <a:sym typeface="Arial"/>
              </a:rPr>
              <a:t>.</a:t>
            </a:r>
            <a:endParaRPr lang="en-US" dirty="0">
              <a:solidFill>
                <a:schemeClr val="dk1"/>
              </a:solidFill>
              <a:latin typeface="Arial"/>
              <a:ea typeface="Arial"/>
              <a:cs typeface="Arial"/>
              <a:sym typeface="Arial"/>
            </a:endParaRPr>
          </a:p>
          <a:p>
            <a:pPr marL="179615" indent="-179615">
              <a:buClr>
                <a:schemeClr val="dk1"/>
              </a:buClr>
              <a:buSzPct val="100000"/>
              <a:buFont typeface="Arial"/>
              <a:buChar char="•"/>
            </a:pPr>
            <a:r>
              <a:rPr lang="en-US" b="1" dirty="0">
                <a:solidFill>
                  <a:schemeClr val="dk1"/>
                </a:solidFill>
                <a:latin typeface="Arial"/>
                <a:ea typeface="Arial"/>
                <a:cs typeface="Arial"/>
                <a:sym typeface="Arial"/>
              </a:rPr>
              <a:t>Ask:  What are</a:t>
            </a:r>
            <a:r>
              <a:rPr lang="en-US" b="1" baseline="0" dirty="0">
                <a:solidFill>
                  <a:schemeClr val="dk1"/>
                </a:solidFill>
                <a:latin typeface="Arial"/>
                <a:ea typeface="Arial"/>
                <a:cs typeface="Arial"/>
                <a:sym typeface="Arial"/>
              </a:rPr>
              <a:t> the potential hazards in this photo?  </a:t>
            </a:r>
            <a:r>
              <a:rPr lang="en-US" b="1" dirty="0">
                <a:solidFill>
                  <a:schemeClr val="dk1"/>
                </a:solidFill>
                <a:latin typeface="Arial"/>
                <a:ea typeface="Arial"/>
                <a:cs typeface="Arial"/>
                <a:sym typeface="Arial"/>
              </a:rPr>
              <a:t>Does this photo look familiar in your neighborhood?? </a:t>
            </a:r>
            <a:r>
              <a:rPr lang="en-US" dirty="0">
                <a:solidFill>
                  <a:schemeClr val="dk1"/>
                </a:solidFill>
                <a:latin typeface="Arial"/>
                <a:ea typeface="Arial"/>
                <a:cs typeface="Arial"/>
                <a:sym typeface="Arial"/>
              </a:rPr>
              <a:t>Discuss the potential hazards and what to do in communities (i.e., sidewalk cracks, high curbs, etc.)  For example,</a:t>
            </a:r>
            <a:r>
              <a:rPr lang="en-US" baseline="0" dirty="0">
                <a:solidFill>
                  <a:schemeClr val="dk1"/>
                </a:solidFill>
                <a:latin typeface="Arial"/>
                <a:ea typeface="Arial"/>
                <a:cs typeface="Arial"/>
                <a:sym typeface="Arial"/>
              </a:rPr>
              <a:t> calling the city/town, your landlord, or staff </a:t>
            </a:r>
            <a:r>
              <a:rPr lang="en-US" baseline="0" dirty="0" smtClean="0">
                <a:solidFill>
                  <a:schemeClr val="dk1"/>
                </a:solidFill>
                <a:latin typeface="Arial"/>
                <a:ea typeface="Arial"/>
                <a:cs typeface="Arial"/>
                <a:sym typeface="Arial"/>
              </a:rPr>
              <a:t>to address the issue.</a:t>
            </a:r>
            <a:endParaRPr lang="en-US" dirty="0">
              <a:solidFill>
                <a:schemeClr val="dk1"/>
              </a:solidFill>
              <a:latin typeface="Arial"/>
              <a:ea typeface="Arial"/>
              <a:cs typeface="Arial"/>
              <a:sym typeface="Arial"/>
            </a:endParaRPr>
          </a:p>
          <a:p>
            <a:endParaRPr lang="en-CA" sz="1300" dirty="0"/>
          </a:p>
          <a:p>
            <a:r>
              <a:rPr lang="en-CA" sz="1300" dirty="0"/>
              <a:t>Watch out for ice, uneven surfaces, cracks in the sidewalk, and outdoor items like the garden hose</a:t>
            </a:r>
          </a:p>
          <a:p>
            <a:endParaRPr lang="en-CA" dirty="0"/>
          </a:p>
        </p:txBody>
      </p:sp>
      <p:sp>
        <p:nvSpPr>
          <p:cNvPr id="5" name="Date Placeholder 4"/>
          <p:cNvSpPr>
            <a:spLocks noGrp="1"/>
          </p:cNvSpPr>
          <p:nvPr>
            <p:ph type="dt" idx="11"/>
          </p:nvPr>
        </p:nvSpPr>
        <p:spPr/>
        <p:txBody>
          <a:bodyPr/>
          <a:lstStyle/>
          <a:p>
            <a:fld id="{91313B10-68C0-4926-A715-835862B363C4}" type="datetime3">
              <a:rPr lang="en-CA" smtClean="0"/>
              <a:t>30 October 2018</a:t>
            </a:fld>
            <a:endParaRPr lang="en-CA"/>
          </a:p>
        </p:txBody>
      </p:sp>
    </p:spTree>
    <p:extLst>
      <p:ext uri="{BB962C8B-B14F-4D97-AF65-F5344CB8AC3E}">
        <p14:creationId xmlns:p14="http://schemas.microsoft.com/office/powerpoint/2010/main" val="30948780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0" indent="-181220">
              <a:lnSpc>
                <a:spcPct val="90000"/>
              </a:lnSpc>
              <a:buClr>
                <a:schemeClr val="dk1"/>
              </a:buClr>
              <a:buSzPct val="100000"/>
              <a:buFont typeface="Arial"/>
              <a:buChar char="•"/>
            </a:pPr>
            <a:r>
              <a:rPr lang="en-US" b="1" dirty="0">
                <a:solidFill>
                  <a:schemeClr val="dk1"/>
                </a:solidFill>
                <a:latin typeface="+mn-lt"/>
                <a:ea typeface="Calibri"/>
                <a:cs typeface="Calibri"/>
                <a:sym typeface="Calibri"/>
              </a:rPr>
              <a:t>Ask:  What is hazardous in these pictures? </a:t>
            </a:r>
            <a:r>
              <a:rPr lang="en-US" dirty="0">
                <a:solidFill>
                  <a:schemeClr val="dk1"/>
                </a:solidFill>
                <a:latin typeface="+mn-lt"/>
                <a:ea typeface="Calibri"/>
                <a:cs typeface="Calibri"/>
                <a:sym typeface="Calibri"/>
              </a:rPr>
              <a:t>(L to R)</a:t>
            </a:r>
          </a:p>
          <a:p>
            <a:pPr marL="181027" indent="-181027">
              <a:lnSpc>
                <a:spcPct val="90000"/>
              </a:lnSpc>
              <a:buClr>
                <a:schemeClr val="dk1"/>
              </a:buClr>
              <a:buSzPct val="100000"/>
              <a:buFont typeface="Arial"/>
              <a:buChar char="•"/>
            </a:pPr>
            <a:endParaRPr lang="en-US" dirty="0">
              <a:solidFill>
                <a:schemeClr val="dk1"/>
              </a:solidFill>
              <a:latin typeface="+mn-lt"/>
              <a:ea typeface="Calibri"/>
              <a:cs typeface="Calibri"/>
              <a:sym typeface="Calibri"/>
            </a:endParaRPr>
          </a:p>
          <a:p>
            <a:pPr marL="181027" indent="-181027" defTabSz="966612">
              <a:lnSpc>
                <a:spcPct val="90000"/>
              </a:lnSpc>
              <a:buClr>
                <a:schemeClr val="dk1"/>
              </a:buClr>
              <a:buSzPct val="100000"/>
              <a:buFont typeface="Arial"/>
              <a:buChar char="•"/>
              <a:defRPr/>
            </a:pPr>
            <a:r>
              <a:rPr lang="en-US" b="1" dirty="0">
                <a:solidFill>
                  <a:schemeClr val="dk1"/>
                </a:solidFill>
                <a:latin typeface="+mn-lt"/>
                <a:ea typeface="Calibri"/>
                <a:cs typeface="Calibri"/>
                <a:sym typeface="Calibri"/>
              </a:rPr>
              <a:t>Picture </a:t>
            </a:r>
            <a:r>
              <a:rPr lang="en-US" b="1" dirty="0" smtClean="0">
                <a:solidFill>
                  <a:schemeClr val="dk1"/>
                </a:solidFill>
                <a:latin typeface="+mn-lt"/>
                <a:ea typeface="Calibri"/>
                <a:cs typeface="Calibri"/>
                <a:sym typeface="Calibri"/>
              </a:rPr>
              <a:t>1:</a:t>
            </a:r>
            <a:r>
              <a:rPr lang="en-US" dirty="0" smtClean="0">
                <a:solidFill>
                  <a:schemeClr val="dk1"/>
                </a:solidFill>
                <a:latin typeface="+mn-lt"/>
                <a:ea typeface="Calibri"/>
                <a:cs typeface="Calibri"/>
                <a:sym typeface="Calibri"/>
              </a:rPr>
              <a:t> </a:t>
            </a:r>
            <a:r>
              <a:rPr lang="en-US" dirty="0">
                <a:solidFill>
                  <a:schemeClr val="dk1"/>
                </a:solidFill>
                <a:latin typeface="+mn-lt"/>
                <a:ea typeface="Calibri"/>
                <a:cs typeface="Calibri"/>
                <a:sym typeface="Calibri"/>
              </a:rPr>
              <a:t>People can catch their toes on throw rugs </a:t>
            </a:r>
            <a:r>
              <a:rPr lang="en-US" dirty="0" smtClean="0">
                <a:solidFill>
                  <a:schemeClr val="dk1"/>
                </a:solidFill>
                <a:latin typeface="+mn-lt"/>
                <a:ea typeface="Calibri"/>
                <a:cs typeface="Calibri"/>
                <a:sym typeface="Calibri"/>
              </a:rPr>
              <a:t> or slip and fall. </a:t>
            </a:r>
            <a:r>
              <a:rPr lang="en-CA" sz="1300" dirty="0" smtClean="0"/>
              <a:t>Use </a:t>
            </a:r>
            <a:r>
              <a:rPr lang="en-CA" sz="1300" b="1" u="sng" dirty="0"/>
              <a:t>non-slip mats or rugs</a:t>
            </a:r>
            <a:r>
              <a:rPr lang="en-CA" sz="1300" dirty="0"/>
              <a:t>.</a:t>
            </a:r>
            <a:endParaRPr lang="en-US" b="0" baseline="0" dirty="0">
              <a:solidFill>
                <a:schemeClr val="dk1"/>
              </a:solidFill>
              <a:latin typeface="+mn-lt"/>
              <a:ea typeface="Calibri"/>
              <a:cs typeface="Calibri"/>
              <a:sym typeface="Calibri"/>
            </a:endParaRPr>
          </a:p>
          <a:p>
            <a:pPr marL="181027" indent="-181027" defTabSz="966612">
              <a:lnSpc>
                <a:spcPct val="90000"/>
              </a:lnSpc>
              <a:buClr>
                <a:schemeClr val="dk1"/>
              </a:buClr>
              <a:buSzPct val="100000"/>
              <a:buFont typeface="Arial"/>
              <a:buChar char="•"/>
              <a:defRPr/>
            </a:pPr>
            <a:endParaRPr lang="en-US" dirty="0">
              <a:solidFill>
                <a:schemeClr val="dk1"/>
              </a:solidFill>
              <a:latin typeface="+mn-lt"/>
              <a:ea typeface="Calibri"/>
              <a:cs typeface="Calibri"/>
              <a:sym typeface="Calibri"/>
            </a:endParaRPr>
          </a:p>
          <a:p>
            <a:pPr marL="181027" indent="-181027" defTabSz="966612">
              <a:lnSpc>
                <a:spcPct val="90000"/>
              </a:lnSpc>
              <a:buClr>
                <a:schemeClr val="dk1"/>
              </a:buClr>
              <a:buSzPct val="100000"/>
              <a:buFont typeface="Arial"/>
              <a:buChar char="•"/>
              <a:defRPr/>
            </a:pPr>
            <a:endParaRPr lang="en-US" dirty="0">
              <a:solidFill>
                <a:schemeClr val="dk1"/>
              </a:solidFill>
              <a:latin typeface="+mn-lt"/>
              <a:ea typeface="Calibri"/>
              <a:cs typeface="Calibri"/>
              <a:sym typeface="Calibri"/>
            </a:endParaRPr>
          </a:p>
          <a:p>
            <a:pPr marL="181027" indent="-181027">
              <a:lnSpc>
                <a:spcPct val="90000"/>
              </a:lnSpc>
              <a:buClr>
                <a:schemeClr val="dk1"/>
              </a:buClr>
              <a:buSzPct val="100000"/>
              <a:buFont typeface="Arial"/>
              <a:buChar char="•"/>
            </a:pPr>
            <a:r>
              <a:rPr lang="en-US" b="1" dirty="0">
                <a:solidFill>
                  <a:schemeClr val="dk1"/>
                </a:solidFill>
                <a:latin typeface="+mn-lt"/>
                <a:ea typeface="Calibri"/>
                <a:cs typeface="Calibri"/>
                <a:sym typeface="Calibri"/>
              </a:rPr>
              <a:t>Picture </a:t>
            </a:r>
            <a:r>
              <a:rPr lang="en-US" b="1" dirty="0" smtClean="0">
                <a:solidFill>
                  <a:schemeClr val="dk1"/>
                </a:solidFill>
                <a:latin typeface="+mn-lt"/>
                <a:ea typeface="Calibri"/>
                <a:cs typeface="Calibri"/>
                <a:sym typeface="Calibri"/>
              </a:rPr>
              <a:t>2:</a:t>
            </a:r>
            <a:r>
              <a:rPr lang="en-US" dirty="0" smtClean="0">
                <a:solidFill>
                  <a:schemeClr val="dk1"/>
                </a:solidFill>
                <a:latin typeface="+mn-lt"/>
                <a:ea typeface="Calibri"/>
                <a:cs typeface="Calibri"/>
                <a:sym typeface="Calibri"/>
              </a:rPr>
              <a:t> </a:t>
            </a:r>
            <a:r>
              <a:rPr lang="en-US" dirty="0">
                <a:solidFill>
                  <a:schemeClr val="dk1"/>
                </a:solidFill>
                <a:latin typeface="+mn-lt"/>
                <a:ea typeface="Calibri"/>
                <a:cs typeface="Calibri"/>
                <a:sym typeface="Calibri"/>
              </a:rPr>
              <a:t>Hallway – baskets, ironing board. Pathways should be clear and free of </a:t>
            </a:r>
            <a:r>
              <a:rPr lang="en-US" dirty="0" smtClean="0">
                <a:solidFill>
                  <a:schemeClr val="dk1"/>
                </a:solidFill>
                <a:latin typeface="+mn-lt"/>
                <a:ea typeface="Calibri"/>
                <a:cs typeface="Calibri"/>
                <a:sym typeface="Calibri"/>
              </a:rPr>
              <a:t>furniture, cords and objects </a:t>
            </a:r>
            <a:r>
              <a:rPr lang="en-US" dirty="0">
                <a:solidFill>
                  <a:schemeClr val="dk1"/>
                </a:solidFill>
                <a:latin typeface="+mn-lt"/>
                <a:ea typeface="Calibri"/>
                <a:cs typeface="Calibri"/>
                <a:sym typeface="Calibri"/>
              </a:rPr>
              <a:t>including rugs, cords and toys, especially high traffic areas such as </a:t>
            </a:r>
            <a:r>
              <a:rPr lang="en-US" dirty="0" smtClean="0">
                <a:solidFill>
                  <a:schemeClr val="dk1"/>
                </a:solidFill>
                <a:latin typeface="+mn-lt"/>
                <a:ea typeface="Calibri"/>
                <a:cs typeface="Calibri"/>
                <a:sym typeface="Calibri"/>
              </a:rPr>
              <a:t>hallways</a:t>
            </a:r>
            <a:r>
              <a:rPr lang="en-US" baseline="0" dirty="0" smtClean="0">
                <a:solidFill>
                  <a:schemeClr val="dk1"/>
                </a:solidFill>
                <a:latin typeface="+mn-lt"/>
                <a:ea typeface="Calibri"/>
                <a:cs typeface="Calibri"/>
                <a:sym typeface="Calibri"/>
              </a:rPr>
              <a:t> and </a:t>
            </a:r>
            <a:r>
              <a:rPr lang="en-US" dirty="0" smtClean="0">
                <a:solidFill>
                  <a:schemeClr val="dk1"/>
                </a:solidFill>
                <a:latin typeface="+mn-lt"/>
                <a:ea typeface="Calibri"/>
                <a:cs typeface="Calibri"/>
                <a:sym typeface="Calibri"/>
              </a:rPr>
              <a:t>paths </a:t>
            </a:r>
            <a:r>
              <a:rPr lang="en-US" dirty="0">
                <a:solidFill>
                  <a:schemeClr val="dk1"/>
                </a:solidFill>
                <a:latin typeface="+mn-lt"/>
                <a:ea typeface="Calibri"/>
                <a:cs typeface="Calibri"/>
                <a:sym typeface="Calibri"/>
              </a:rPr>
              <a:t>to the bathroom</a:t>
            </a:r>
            <a:r>
              <a:rPr lang="en-US" dirty="0" smtClean="0">
                <a:solidFill>
                  <a:schemeClr val="dk1"/>
                </a:solidFill>
                <a:latin typeface="+mn-lt"/>
                <a:ea typeface="Calibri"/>
                <a:cs typeface="Calibri"/>
                <a:sym typeface="Calibri"/>
              </a:rPr>
              <a:t>.  Also watch out for pets.</a:t>
            </a:r>
            <a:endParaRPr lang="en-US" dirty="0">
              <a:solidFill>
                <a:schemeClr val="dk1"/>
              </a:solidFill>
              <a:latin typeface="+mn-lt"/>
              <a:ea typeface="Calibri"/>
              <a:cs typeface="Calibri"/>
              <a:sym typeface="Calibri"/>
            </a:endParaRPr>
          </a:p>
          <a:p>
            <a:endParaRPr lang="en-CA" dirty="0"/>
          </a:p>
        </p:txBody>
      </p:sp>
      <p:sp>
        <p:nvSpPr>
          <p:cNvPr id="5" name="Date Placeholder 4"/>
          <p:cNvSpPr>
            <a:spLocks noGrp="1"/>
          </p:cNvSpPr>
          <p:nvPr>
            <p:ph type="dt" idx="11"/>
          </p:nvPr>
        </p:nvSpPr>
        <p:spPr/>
        <p:txBody>
          <a:bodyPr/>
          <a:lstStyle/>
          <a:p>
            <a:fld id="{A00E091B-B42A-416D-91CE-ED1831FE4A8E}" type="datetime3">
              <a:rPr lang="en-CA" smtClean="0"/>
              <a:t>30 October 2018</a:t>
            </a:fld>
            <a:endParaRPr lang="en-CA"/>
          </a:p>
        </p:txBody>
      </p:sp>
    </p:spTree>
    <p:extLst>
      <p:ext uri="{BB962C8B-B14F-4D97-AF65-F5344CB8AC3E}">
        <p14:creationId xmlns:p14="http://schemas.microsoft.com/office/powerpoint/2010/main" val="2186507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0" indent="-181220">
              <a:lnSpc>
                <a:spcPct val="90000"/>
              </a:lnSpc>
              <a:buClr>
                <a:schemeClr val="dk1"/>
              </a:buClr>
              <a:buSzPct val="100000"/>
              <a:buFont typeface="Arial"/>
              <a:buChar char="•"/>
            </a:pPr>
            <a:r>
              <a:rPr lang="en-US" b="1" dirty="0">
                <a:solidFill>
                  <a:schemeClr val="dk1"/>
                </a:solidFill>
                <a:latin typeface="+mn-lt"/>
                <a:ea typeface="Calibri"/>
                <a:cs typeface="Calibri"/>
                <a:sym typeface="Calibri"/>
              </a:rPr>
              <a:t>Ask:  What is hazardous in these pictures? </a:t>
            </a:r>
          </a:p>
          <a:p>
            <a:pPr marL="181220" indent="-181220">
              <a:lnSpc>
                <a:spcPct val="90000"/>
              </a:lnSpc>
              <a:buClr>
                <a:schemeClr val="dk1"/>
              </a:buClr>
              <a:buSzPct val="100000"/>
              <a:buFont typeface="Arial"/>
              <a:buChar char="•"/>
            </a:pPr>
            <a:r>
              <a:rPr lang="en-US" b="1" dirty="0">
                <a:solidFill>
                  <a:schemeClr val="dk1"/>
                </a:solidFill>
                <a:latin typeface="+mn-lt"/>
                <a:ea typeface="Calibri"/>
                <a:cs typeface="Calibri"/>
                <a:sym typeface="Calibri"/>
              </a:rPr>
              <a:t>Picture 1:</a:t>
            </a:r>
            <a:r>
              <a:rPr lang="en-US" dirty="0">
                <a:solidFill>
                  <a:schemeClr val="dk1"/>
                </a:solidFill>
                <a:latin typeface="+mn-lt"/>
                <a:ea typeface="Calibri"/>
                <a:cs typeface="Calibri"/>
                <a:sym typeface="Calibri"/>
              </a:rPr>
              <a:t> No grab bar – don’t ever use towel bar as it</a:t>
            </a:r>
            <a:r>
              <a:rPr lang="en-US" baseline="0" dirty="0">
                <a:solidFill>
                  <a:schemeClr val="dk1"/>
                </a:solidFill>
                <a:latin typeface="+mn-lt"/>
                <a:ea typeface="Calibri"/>
                <a:cs typeface="Calibri"/>
                <a:sym typeface="Calibri"/>
              </a:rPr>
              <a:t> is </a:t>
            </a:r>
            <a:r>
              <a:rPr lang="en-US" dirty="0">
                <a:solidFill>
                  <a:schemeClr val="dk1"/>
                </a:solidFill>
                <a:latin typeface="+mn-lt"/>
                <a:ea typeface="Calibri"/>
                <a:cs typeface="Calibri"/>
                <a:sym typeface="Calibri"/>
              </a:rPr>
              <a:t>not designed to support your weight. Stepping out of the tub is a frequent time for falls and injuries </a:t>
            </a:r>
            <a:r>
              <a:rPr lang="en-US" dirty="0" smtClean="0">
                <a:solidFill>
                  <a:schemeClr val="dk1"/>
                </a:solidFill>
                <a:latin typeface="+mn-lt"/>
                <a:ea typeface="Calibri"/>
                <a:cs typeface="Calibri"/>
                <a:sym typeface="Calibri"/>
              </a:rPr>
              <a:t>to</a:t>
            </a:r>
            <a:r>
              <a:rPr lang="en-US" baseline="0" dirty="0" smtClean="0">
                <a:solidFill>
                  <a:schemeClr val="dk1"/>
                </a:solidFill>
                <a:latin typeface="+mn-lt"/>
                <a:ea typeface="Calibri"/>
                <a:cs typeface="Calibri"/>
                <a:sym typeface="Calibri"/>
              </a:rPr>
              <a:t> occur</a:t>
            </a:r>
            <a:r>
              <a:rPr lang="en-US" dirty="0" smtClean="0">
                <a:solidFill>
                  <a:schemeClr val="dk1"/>
                </a:solidFill>
                <a:latin typeface="+mn-lt"/>
                <a:ea typeface="Calibri"/>
                <a:cs typeface="Calibri"/>
                <a:sym typeface="Calibri"/>
              </a:rPr>
              <a:t>. </a:t>
            </a:r>
            <a:r>
              <a:rPr lang="en-US" dirty="0">
                <a:solidFill>
                  <a:schemeClr val="dk1"/>
                </a:solidFill>
                <a:latin typeface="+mn-lt"/>
                <a:ea typeface="Calibri"/>
                <a:cs typeface="Calibri"/>
                <a:sym typeface="Calibri"/>
              </a:rPr>
              <a:t>Other </a:t>
            </a:r>
            <a:r>
              <a:rPr lang="en-US" dirty="0" smtClean="0">
                <a:solidFill>
                  <a:schemeClr val="dk1"/>
                </a:solidFill>
                <a:latin typeface="+mn-lt"/>
                <a:ea typeface="Calibri"/>
                <a:cs typeface="Calibri"/>
                <a:sym typeface="Calibri"/>
              </a:rPr>
              <a:t>hazards include: </a:t>
            </a:r>
            <a:r>
              <a:rPr lang="en-US" dirty="0">
                <a:solidFill>
                  <a:schemeClr val="dk1"/>
                </a:solidFill>
                <a:latin typeface="+mn-lt"/>
                <a:ea typeface="Calibri"/>
                <a:cs typeface="Calibri"/>
                <a:sym typeface="Calibri"/>
              </a:rPr>
              <a:t>dog in the way, bathroom </a:t>
            </a:r>
            <a:r>
              <a:rPr lang="en-US" dirty="0" smtClean="0">
                <a:solidFill>
                  <a:schemeClr val="dk1"/>
                </a:solidFill>
                <a:latin typeface="+mn-lt"/>
                <a:ea typeface="Calibri"/>
                <a:cs typeface="Calibri"/>
                <a:sym typeface="Calibri"/>
              </a:rPr>
              <a:t>mats.</a:t>
            </a:r>
          </a:p>
          <a:p>
            <a:pPr marL="638420" marR="0" lvl="1" indent="-181220" algn="l" defTabSz="914400" rtl="0" eaLnBrk="1" fontAlgn="auto" latinLnBrk="0" hangingPunct="1">
              <a:lnSpc>
                <a:spcPct val="90000"/>
              </a:lnSpc>
              <a:spcBef>
                <a:spcPts val="0"/>
              </a:spcBef>
              <a:spcAft>
                <a:spcPts val="0"/>
              </a:spcAft>
              <a:buClr>
                <a:schemeClr val="dk1"/>
              </a:buClr>
              <a:buSzPct val="100000"/>
              <a:buFont typeface="Arial"/>
              <a:buChar char="•"/>
              <a:tabLst/>
              <a:defRPr/>
            </a:pPr>
            <a:r>
              <a:rPr lang="en-CA" sz="1200" dirty="0" smtClean="0"/>
              <a:t>Use </a:t>
            </a:r>
            <a:r>
              <a:rPr lang="en-CA" sz="1200" b="1" u="sng" dirty="0" smtClean="0"/>
              <a:t>non-slip mats or rugs</a:t>
            </a:r>
            <a:r>
              <a:rPr lang="en-CA" sz="1200" dirty="0" smtClean="0"/>
              <a:t>.  Replace mats if they lose their stickiness and can be moved when stepped on.</a:t>
            </a:r>
            <a:endParaRPr lang="en-US" b="0" baseline="0" dirty="0" smtClean="0">
              <a:solidFill>
                <a:schemeClr val="dk1"/>
              </a:solidFill>
              <a:latin typeface="+mn-lt"/>
              <a:ea typeface="Calibri"/>
              <a:cs typeface="Calibri"/>
              <a:sym typeface="Calibri"/>
            </a:endParaRPr>
          </a:p>
          <a:p>
            <a:pPr marL="638420" lvl="1" indent="-181220">
              <a:lnSpc>
                <a:spcPct val="90000"/>
              </a:lnSpc>
              <a:buClr>
                <a:schemeClr val="dk1"/>
              </a:buClr>
              <a:buSzPct val="100000"/>
              <a:buFont typeface="Arial"/>
              <a:buChar char="•"/>
            </a:pPr>
            <a:r>
              <a:rPr lang="en-US" b="1" dirty="0" smtClean="0">
                <a:solidFill>
                  <a:schemeClr val="dk1"/>
                </a:solidFill>
                <a:latin typeface="+mn-lt"/>
                <a:ea typeface="Calibri"/>
                <a:cs typeface="Calibri"/>
                <a:sym typeface="Calibri"/>
              </a:rPr>
              <a:t>Demonstrate</a:t>
            </a:r>
            <a:r>
              <a:rPr lang="en-US" b="1" dirty="0">
                <a:solidFill>
                  <a:schemeClr val="dk1"/>
                </a:solidFill>
                <a:latin typeface="+mn-lt"/>
                <a:ea typeface="Calibri"/>
                <a:cs typeface="Calibri"/>
                <a:sym typeface="Calibri"/>
              </a:rPr>
              <a:t>:</a:t>
            </a:r>
            <a:r>
              <a:rPr lang="en-US" b="1" baseline="0" dirty="0">
                <a:solidFill>
                  <a:schemeClr val="dk1"/>
                </a:solidFill>
                <a:latin typeface="+mn-lt"/>
                <a:ea typeface="Calibri"/>
                <a:cs typeface="Calibri"/>
                <a:sym typeface="Calibri"/>
              </a:rPr>
              <a:t> non-slip map</a:t>
            </a:r>
            <a:endParaRPr lang="en-US" b="1" dirty="0">
              <a:solidFill>
                <a:schemeClr val="dk1"/>
              </a:solidFill>
              <a:latin typeface="+mn-lt"/>
              <a:ea typeface="Calibri"/>
              <a:cs typeface="Calibri"/>
              <a:sym typeface="Calibri"/>
            </a:endParaRPr>
          </a:p>
          <a:p>
            <a:pPr marL="638227" lvl="1" indent="-181027">
              <a:lnSpc>
                <a:spcPct val="90000"/>
              </a:lnSpc>
              <a:buClr>
                <a:schemeClr val="dk1"/>
              </a:buClr>
              <a:buSzPct val="100000"/>
              <a:buFont typeface="Arial"/>
              <a:buChar char="•"/>
            </a:pPr>
            <a:r>
              <a:rPr lang="en-US" b="1" dirty="0" smtClean="0">
                <a:solidFill>
                  <a:schemeClr val="dk1"/>
                </a:solidFill>
                <a:latin typeface="+mn-lt"/>
                <a:ea typeface="Calibri"/>
                <a:cs typeface="Calibri"/>
                <a:sym typeface="Calibri"/>
              </a:rPr>
              <a:t>Show</a:t>
            </a:r>
            <a:r>
              <a:rPr lang="en-US" b="1" dirty="0">
                <a:solidFill>
                  <a:schemeClr val="dk1"/>
                </a:solidFill>
                <a:latin typeface="+mn-lt"/>
                <a:ea typeface="Calibri"/>
                <a:cs typeface="Calibri"/>
                <a:sym typeface="Calibri"/>
              </a:rPr>
              <a:t>:   tub/shower mat with suction cups.  Recommend the longest bath mat </a:t>
            </a:r>
            <a:r>
              <a:rPr lang="en-US" b="0" dirty="0">
                <a:solidFill>
                  <a:schemeClr val="dk1"/>
                </a:solidFill>
                <a:latin typeface="+mn-lt"/>
                <a:ea typeface="Calibri"/>
                <a:cs typeface="Calibri"/>
                <a:sym typeface="Calibri"/>
              </a:rPr>
              <a:t>to cover the greatest</a:t>
            </a:r>
            <a:r>
              <a:rPr lang="en-US" b="0" baseline="0" dirty="0">
                <a:solidFill>
                  <a:schemeClr val="dk1"/>
                </a:solidFill>
                <a:latin typeface="+mn-lt"/>
                <a:ea typeface="Calibri"/>
                <a:cs typeface="Calibri"/>
                <a:sym typeface="Calibri"/>
              </a:rPr>
              <a:t> surface. </a:t>
            </a:r>
          </a:p>
          <a:p>
            <a:pPr marL="638227" lvl="1" indent="-181027" defTabSz="966612">
              <a:lnSpc>
                <a:spcPct val="90000"/>
              </a:lnSpc>
              <a:buClr>
                <a:schemeClr val="dk1"/>
              </a:buClr>
              <a:buSzPct val="100000"/>
              <a:buFont typeface="Arial"/>
              <a:buChar char="•"/>
              <a:defRPr/>
            </a:pPr>
            <a:r>
              <a:rPr lang="en-CA" sz="1300" dirty="0"/>
              <a:t>Use non-slip mats and grab bars in the bathroom.</a:t>
            </a:r>
            <a:endParaRPr lang="en-US" b="0" baseline="0" dirty="0">
              <a:solidFill>
                <a:schemeClr val="dk1"/>
              </a:solidFill>
              <a:latin typeface="+mn-lt"/>
              <a:ea typeface="Calibri"/>
              <a:cs typeface="Calibri"/>
              <a:sym typeface="Calibri"/>
            </a:endParaRPr>
          </a:p>
          <a:p>
            <a:pPr marL="181027" indent="-181027">
              <a:lnSpc>
                <a:spcPct val="90000"/>
              </a:lnSpc>
              <a:buClr>
                <a:schemeClr val="dk1"/>
              </a:buClr>
              <a:buSzPct val="100000"/>
              <a:buFont typeface="Arial"/>
              <a:buChar char="•"/>
            </a:pPr>
            <a:endParaRPr lang="en-US" b="0" dirty="0">
              <a:solidFill>
                <a:schemeClr val="dk1"/>
              </a:solidFill>
              <a:latin typeface="+mn-lt"/>
              <a:ea typeface="Calibri"/>
              <a:cs typeface="Calibri"/>
              <a:sym typeface="Calibri"/>
            </a:endParaRPr>
          </a:p>
          <a:p>
            <a:pPr marL="181027" indent="-181027">
              <a:lnSpc>
                <a:spcPct val="90000"/>
              </a:lnSpc>
              <a:buClr>
                <a:schemeClr val="dk1"/>
              </a:buClr>
              <a:buSzPct val="100000"/>
              <a:buFont typeface="Arial"/>
              <a:buChar char="•"/>
            </a:pPr>
            <a:r>
              <a:rPr lang="en-US" b="1" dirty="0">
                <a:solidFill>
                  <a:schemeClr val="dk1"/>
                </a:solidFill>
                <a:latin typeface="+mn-lt"/>
                <a:ea typeface="Calibri"/>
                <a:cs typeface="Calibri"/>
                <a:sym typeface="Calibri"/>
              </a:rPr>
              <a:t>Picture 2: </a:t>
            </a:r>
            <a:r>
              <a:rPr lang="en-US" dirty="0">
                <a:solidFill>
                  <a:schemeClr val="dk1"/>
                </a:solidFill>
                <a:latin typeface="+mn-lt"/>
                <a:ea typeface="Calibri"/>
                <a:cs typeface="Calibri"/>
                <a:sym typeface="Calibri"/>
              </a:rPr>
              <a:t>Crosswalk – large, busy intersection to cross – may rush to </a:t>
            </a:r>
            <a:r>
              <a:rPr lang="en-US" dirty="0" smtClean="0">
                <a:solidFill>
                  <a:schemeClr val="dk1"/>
                </a:solidFill>
                <a:latin typeface="+mn-lt"/>
                <a:ea typeface="Calibri"/>
                <a:cs typeface="Calibri"/>
                <a:sym typeface="Calibri"/>
              </a:rPr>
              <a:t>cross.</a:t>
            </a:r>
            <a:r>
              <a:rPr lang="en-US" baseline="0" dirty="0" smtClean="0">
                <a:solidFill>
                  <a:schemeClr val="dk1"/>
                </a:solidFill>
                <a:latin typeface="+mn-lt"/>
                <a:ea typeface="Calibri"/>
                <a:cs typeface="Calibri"/>
                <a:sym typeface="Calibri"/>
              </a:rPr>
              <a:t> </a:t>
            </a:r>
            <a:r>
              <a:rPr lang="en-US" dirty="0" smtClean="0">
                <a:solidFill>
                  <a:schemeClr val="dk1"/>
                </a:solidFill>
                <a:latin typeface="+mn-lt"/>
                <a:ea typeface="Calibri"/>
                <a:cs typeface="Calibri"/>
                <a:sym typeface="Calibri"/>
              </a:rPr>
              <a:t> </a:t>
            </a:r>
            <a:r>
              <a:rPr lang="en-US" dirty="0">
                <a:solidFill>
                  <a:schemeClr val="dk1"/>
                </a:solidFill>
                <a:latin typeface="+mn-lt"/>
                <a:ea typeface="Calibri"/>
                <a:cs typeface="Calibri"/>
                <a:sym typeface="Calibri"/>
              </a:rPr>
              <a:t>If you</a:t>
            </a:r>
            <a:r>
              <a:rPr lang="en-US" baseline="0" dirty="0">
                <a:solidFill>
                  <a:schemeClr val="dk1"/>
                </a:solidFill>
                <a:latin typeface="+mn-lt"/>
                <a:ea typeface="Calibri"/>
                <a:cs typeface="Calibri"/>
                <a:sym typeface="Calibri"/>
              </a:rPr>
              <a:t> </a:t>
            </a:r>
            <a:r>
              <a:rPr lang="en-US" dirty="0">
                <a:solidFill>
                  <a:schemeClr val="dk1"/>
                </a:solidFill>
                <a:latin typeface="+mn-lt"/>
                <a:ea typeface="Calibri"/>
                <a:cs typeface="Calibri"/>
                <a:sym typeface="Calibri"/>
              </a:rPr>
              <a:t>have mobility issues or aids, it will take longer.  Be sure</a:t>
            </a:r>
            <a:r>
              <a:rPr lang="en-US" baseline="0" dirty="0">
                <a:solidFill>
                  <a:schemeClr val="dk1"/>
                </a:solidFill>
                <a:latin typeface="+mn-lt"/>
                <a:ea typeface="Calibri"/>
                <a:cs typeface="Calibri"/>
                <a:sym typeface="Calibri"/>
              </a:rPr>
              <a:t> to allow enough time to cross the road.  Cross at the same pace.  </a:t>
            </a:r>
            <a:endParaRPr lang="en-CA" sz="1300" dirty="0"/>
          </a:p>
          <a:p>
            <a:endParaRPr lang="en-CA" dirty="0"/>
          </a:p>
        </p:txBody>
      </p:sp>
      <p:sp>
        <p:nvSpPr>
          <p:cNvPr id="5" name="Date Placeholder 4"/>
          <p:cNvSpPr>
            <a:spLocks noGrp="1"/>
          </p:cNvSpPr>
          <p:nvPr>
            <p:ph type="dt" idx="11"/>
          </p:nvPr>
        </p:nvSpPr>
        <p:spPr/>
        <p:txBody>
          <a:bodyPr/>
          <a:lstStyle/>
          <a:p>
            <a:fld id="{AF966BDC-5B32-44F2-B868-1E9317794897}" type="datetime3">
              <a:rPr lang="en-CA" smtClean="0"/>
              <a:t>30 October 2018</a:t>
            </a:fld>
            <a:endParaRPr lang="en-CA"/>
          </a:p>
        </p:txBody>
      </p:sp>
    </p:spTree>
    <p:extLst>
      <p:ext uri="{BB962C8B-B14F-4D97-AF65-F5344CB8AC3E}">
        <p14:creationId xmlns:p14="http://schemas.microsoft.com/office/powerpoint/2010/main" val="12401664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0" indent="-181220">
              <a:buClr>
                <a:schemeClr val="dk1"/>
              </a:buClr>
              <a:buSzPct val="100000"/>
              <a:buFont typeface="Arial"/>
              <a:buChar char="•"/>
            </a:pPr>
            <a:r>
              <a:rPr lang="en-CA" dirty="0">
                <a:solidFill>
                  <a:schemeClr val="dk1"/>
                </a:solidFill>
                <a:latin typeface="Arial"/>
                <a:ea typeface="Arial"/>
                <a:cs typeface="Arial"/>
                <a:sym typeface="Arial"/>
              </a:rPr>
              <a:t>It’s important to have the right equipment in your </a:t>
            </a:r>
            <a:r>
              <a:rPr lang="en-CA" dirty="0" smtClean="0">
                <a:solidFill>
                  <a:schemeClr val="dk1"/>
                </a:solidFill>
                <a:latin typeface="Arial"/>
                <a:ea typeface="Arial"/>
                <a:cs typeface="Arial"/>
                <a:sym typeface="Arial"/>
              </a:rPr>
              <a:t>home and the appropriate walking aids,</a:t>
            </a:r>
            <a:r>
              <a:rPr lang="en-CA" baseline="0" dirty="0" smtClean="0">
                <a:solidFill>
                  <a:schemeClr val="dk1"/>
                </a:solidFill>
                <a:latin typeface="Arial"/>
                <a:ea typeface="Arial"/>
                <a:cs typeface="Arial"/>
                <a:sym typeface="Arial"/>
              </a:rPr>
              <a:t> if applicable</a:t>
            </a:r>
            <a:r>
              <a:rPr lang="en-CA" dirty="0" smtClean="0">
                <a:solidFill>
                  <a:schemeClr val="dk1"/>
                </a:solidFill>
                <a:latin typeface="Arial"/>
                <a:ea typeface="Arial"/>
                <a:cs typeface="Arial"/>
                <a:sym typeface="Arial"/>
              </a:rPr>
              <a:t>.</a:t>
            </a:r>
            <a:endParaRPr lang="en-CA" dirty="0">
              <a:solidFill>
                <a:schemeClr val="dk1"/>
              </a:solidFill>
              <a:latin typeface="Arial"/>
              <a:ea typeface="Arial"/>
              <a:cs typeface="Arial"/>
              <a:sym typeface="Arial"/>
            </a:endParaRPr>
          </a:p>
          <a:p>
            <a:pPr marL="181220" marR="0" indent="-181220" algn="l" defTabSz="914400" rtl="0" eaLnBrk="1" fontAlgn="auto" latinLnBrk="0" hangingPunct="1">
              <a:lnSpc>
                <a:spcPct val="100000"/>
              </a:lnSpc>
              <a:spcBef>
                <a:spcPts val="0"/>
              </a:spcBef>
              <a:spcAft>
                <a:spcPts val="0"/>
              </a:spcAft>
              <a:buClr>
                <a:schemeClr val="dk1"/>
              </a:buClr>
              <a:buSzPct val="100000"/>
              <a:buFont typeface="Arial"/>
              <a:buChar char="•"/>
              <a:tabLst/>
              <a:defRPr/>
            </a:pPr>
            <a:r>
              <a:rPr lang="en-CA" dirty="0" smtClean="0">
                <a:solidFill>
                  <a:schemeClr val="dk1"/>
                </a:solidFill>
                <a:latin typeface="Arial"/>
                <a:ea typeface="Arial"/>
                <a:cs typeface="Arial"/>
                <a:sym typeface="Arial"/>
              </a:rPr>
              <a:t>It’s important </a:t>
            </a:r>
            <a:r>
              <a:rPr lang="en-CA" dirty="0">
                <a:solidFill>
                  <a:schemeClr val="dk1"/>
                </a:solidFill>
                <a:latin typeface="Arial"/>
                <a:ea typeface="Arial"/>
                <a:cs typeface="Arial"/>
                <a:sym typeface="Arial"/>
              </a:rPr>
              <a:t>that </a:t>
            </a:r>
            <a:r>
              <a:rPr lang="en-CA" dirty="0" smtClean="0">
                <a:solidFill>
                  <a:schemeClr val="dk1"/>
                </a:solidFill>
                <a:latin typeface="Arial"/>
                <a:ea typeface="Arial"/>
                <a:cs typeface="Arial"/>
                <a:sym typeface="Arial"/>
              </a:rPr>
              <a:t>walker/cane </a:t>
            </a:r>
            <a:r>
              <a:rPr lang="en-CA" dirty="0">
                <a:solidFill>
                  <a:schemeClr val="dk1"/>
                </a:solidFill>
                <a:latin typeface="Arial"/>
                <a:ea typeface="Arial"/>
                <a:cs typeface="Arial"/>
                <a:sym typeface="Arial"/>
              </a:rPr>
              <a:t>is fitted </a:t>
            </a:r>
            <a:r>
              <a:rPr lang="en-CA" dirty="0" smtClean="0">
                <a:solidFill>
                  <a:schemeClr val="dk1"/>
                </a:solidFill>
                <a:latin typeface="Arial"/>
                <a:ea typeface="Arial"/>
                <a:cs typeface="Arial"/>
                <a:sym typeface="Arial"/>
              </a:rPr>
              <a:t>correctly</a:t>
            </a:r>
            <a:r>
              <a:rPr lang="en-CA" baseline="0" dirty="0" smtClean="0">
                <a:solidFill>
                  <a:schemeClr val="dk1"/>
                </a:solidFill>
                <a:latin typeface="Arial"/>
                <a:ea typeface="Arial"/>
                <a:cs typeface="Arial"/>
                <a:sym typeface="Arial"/>
              </a:rPr>
              <a:t> </a:t>
            </a:r>
            <a:r>
              <a:rPr lang="en-CA" dirty="0" smtClean="0">
                <a:solidFill>
                  <a:schemeClr val="dk1"/>
                </a:solidFill>
                <a:latin typeface="Arial"/>
                <a:ea typeface="Arial"/>
                <a:cs typeface="Arial"/>
                <a:sym typeface="Arial"/>
              </a:rPr>
              <a:t>for </a:t>
            </a:r>
            <a:r>
              <a:rPr lang="en-CA" dirty="0">
                <a:solidFill>
                  <a:schemeClr val="dk1"/>
                </a:solidFill>
                <a:latin typeface="Arial"/>
                <a:ea typeface="Arial"/>
                <a:cs typeface="Arial"/>
                <a:sym typeface="Arial"/>
              </a:rPr>
              <a:t>you. </a:t>
            </a:r>
            <a:r>
              <a:rPr lang="en-CA" sz="1200" dirty="0" smtClean="0"/>
              <a:t>Talk to your health care provider about using a cane, walker, or other mobility aids.</a:t>
            </a:r>
            <a:r>
              <a:rPr lang="en-CA" sz="1200" baseline="0" dirty="0" smtClean="0"/>
              <a:t>  It may be a physiotherapist, occupational therapist or </a:t>
            </a:r>
            <a:r>
              <a:rPr lang="en-CA" dirty="0" smtClean="0">
                <a:solidFill>
                  <a:schemeClr val="dk1"/>
                </a:solidFill>
                <a:latin typeface="Arial"/>
                <a:ea typeface="Arial"/>
                <a:cs typeface="Arial"/>
                <a:sym typeface="Arial"/>
              </a:rPr>
              <a:t>nurse.</a:t>
            </a:r>
          </a:p>
          <a:p>
            <a:pPr marL="181220" marR="0" indent="-181220" algn="l" defTabSz="914400" rtl="0" eaLnBrk="1" fontAlgn="auto" latinLnBrk="0" hangingPunct="1">
              <a:lnSpc>
                <a:spcPct val="100000"/>
              </a:lnSpc>
              <a:spcBef>
                <a:spcPts val="0"/>
              </a:spcBef>
              <a:spcAft>
                <a:spcPts val="0"/>
              </a:spcAft>
              <a:buClr>
                <a:schemeClr val="dk1"/>
              </a:buClr>
              <a:buSzPct val="100000"/>
              <a:buFont typeface="Arial"/>
              <a:buChar char="•"/>
              <a:tabLst/>
              <a:defRPr/>
            </a:pPr>
            <a:r>
              <a:rPr lang="en-CA" b="1" dirty="0" smtClean="0">
                <a:solidFill>
                  <a:schemeClr val="dk1"/>
                </a:solidFill>
                <a:latin typeface="Arial"/>
                <a:ea typeface="Arial"/>
                <a:cs typeface="Arial"/>
                <a:sym typeface="Arial"/>
              </a:rPr>
              <a:t>Demonstrate</a:t>
            </a:r>
            <a:r>
              <a:rPr lang="en-CA" b="1" dirty="0">
                <a:solidFill>
                  <a:schemeClr val="dk1"/>
                </a:solidFill>
                <a:latin typeface="Arial"/>
                <a:ea typeface="Arial"/>
                <a:cs typeface="Arial"/>
                <a:sym typeface="Arial"/>
              </a:rPr>
              <a:t>:   Reacher - </a:t>
            </a:r>
            <a:r>
              <a:rPr lang="en-CA" dirty="0">
                <a:solidFill>
                  <a:schemeClr val="dk1"/>
                </a:solidFill>
                <a:latin typeface="Arial"/>
                <a:ea typeface="Arial"/>
                <a:cs typeface="Arial"/>
                <a:sym typeface="Arial"/>
              </a:rPr>
              <a:t>If balance is a problem there are many items that can help.  Use a “Grabber/Reacher” to pick things up that are hard to reach or use a shoe horn to put on shoes. Of course, exercises that are aimed to increase balance are recommended as well.</a:t>
            </a:r>
            <a:r>
              <a:rPr lang="en-CA" b="1" dirty="0">
                <a:solidFill>
                  <a:schemeClr val="dk1"/>
                </a:solidFill>
                <a:latin typeface="+mn-lt"/>
                <a:ea typeface="Arial"/>
                <a:cs typeface="Arial"/>
                <a:sym typeface="Arial"/>
              </a:rPr>
              <a:t> </a:t>
            </a:r>
          </a:p>
          <a:p>
            <a:pPr marL="181220" indent="-181220" defTabSz="966612">
              <a:buClr>
                <a:schemeClr val="dk1"/>
              </a:buClr>
              <a:buSzPct val="100000"/>
              <a:buFont typeface="Arial"/>
              <a:buChar char="•"/>
              <a:defRPr/>
            </a:pPr>
            <a:r>
              <a:rPr lang="en-CA" b="1" dirty="0">
                <a:solidFill>
                  <a:schemeClr val="dk1"/>
                </a:solidFill>
                <a:latin typeface="+mn-lt"/>
                <a:ea typeface="Arial"/>
                <a:cs typeface="Arial"/>
                <a:sym typeface="Arial"/>
              </a:rPr>
              <a:t>Show: extended shoe horn</a:t>
            </a:r>
          </a:p>
          <a:p>
            <a:pPr marL="181220" indent="-181220">
              <a:buClr>
                <a:schemeClr val="dk1"/>
              </a:buClr>
              <a:buSzPct val="100000"/>
              <a:buFont typeface="Arial"/>
              <a:buChar char="•"/>
            </a:pPr>
            <a:endParaRPr lang="en-CA" dirty="0">
              <a:solidFill>
                <a:schemeClr val="dk1"/>
              </a:solidFill>
              <a:latin typeface="Arial"/>
              <a:ea typeface="Arial"/>
              <a:cs typeface="Arial"/>
              <a:sym typeface="Arial"/>
            </a:endParaRPr>
          </a:p>
          <a:p>
            <a:pPr marL="181220" indent="-181220">
              <a:buClr>
                <a:schemeClr val="dk1"/>
              </a:buClr>
              <a:buSzPct val="100000"/>
              <a:buFont typeface="Arial"/>
              <a:buChar char="•"/>
            </a:pPr>
            <a:r>
              <a:rPr lang="en-CA" b="0" dirty="0">
                <a:solidFill>
                  <a:schemeClr val="dk1"/>
                </a:solidFill>
                <a:latin typeface="Arial"/>
                <a:ea typeface="Arial"/>
                <a:cs typeface="Arial"/>
                <a:sym typeface="Arial"/>
              </a:rPr>
              <a:t>Hip protectors have</a:t>
            </a:r>
            <a:r>
              <a:rPr lang="en-CA" b="0" baseline="0" dirty="0">
                <a:solidFill>
                  <a:schemeClr val="dk1"/>
                </a:solidFill>
                <a:latin typeface="Arial"/>
                <a:ea typeface="Arial"/>
                <a:cs typeface="Arial"/>
                <a:sym typeface="Arial"/>
              </a:rPr>
              <a:t> been shown to help reduce the severity of injury in residential care if worn properly.  </a:t>
            </a:r>
            <a:r>
              <a:rPr lang="en-CA" b="0" dirty="0">
                <a:solidFill>
                  <a:schemeClr val="dk1"/>
                </a:solidFill>
                <a:latin typeface="Arial"/>
                <a:ea typeface="Arial"/>
                <a:cs typeface="Arial"/>
                <a:sym typeface="Arial"/>
              </a:rPr>
              <a:t>Hip protectors - show and discuss use of hip protectors. </a:t>
            </a:r>
            <a:r>
              <a:rPr lang="en-CA" b="1" dirty="0" smtClean="0">
                <a:solidFill>
                  <a:schemeClr val="dk1"/>
                </a:solidFill>
                <a:latin typeface="Arial"/>
                <a:ea typeface="Arial"/>
                <a:cs typeface="Arial"/>
                <a:sym typeface="Arial"/>
              </a:rPr>
              <a:t>Show</a:t>
            </a:r>
            <a:r>
              <a:rPr lang="en-CA" b="1" dirty="0">
                <a:solidFill>
                  <a:schemeClr val="dk1"/>
                </a:solidFill>
                <a:latin typeface="Arial"/>
                <a:ea typeface="Arial"/>
                <a:cs typeface="Arial"/>
                <a:sym typeface="Arial"/>
              </a:rPr>
              <a:t>:  hip protector</a:t>
            </a:r>
          </a:p>
          <a:p>
            <a:endParaRPr lang="en-CA" dirty="0"/>
          </a:p>
        </p:txBody>
      </p:sp>
      <p:sp>
        <p:nvSpPr>
          <p:cNvPr id="5" name="Date Placeholder 4"/>
          <p:cNvSpPr>
            <a:spLocks noGrp="1"/>
          </p:cNvSpPr>
          <p:nvPr>
            <p:ph type="dt" idx="11"/>
          </p:nvPr>
        </p:nvSpPr>
        <p:spPr/>
        <p:txBody>
          <a:bodyPr/>
          <a:lstStyle/>
          <a:p>
            <a:fld id="{04397960-FD38-499D-AA7B-168E9B85C742}" type="datetime3">
              <a:rPr lang="en-CA" smtClean="0"/>
              <a:t>30 October 2018</a:t>
            </a:fld>
            <a:endParaRPr lang="en-CA"/>
          </a:p>
        </p:txBody>
      </p:sp>
    </p:spTree>
    <p:extLst>
      <p:ext uri="{BB962C8B-B14F-4D97-AF65-F5344CB8AC3E}">
        <p14:creationId xmlns:p14="http://schemas.microsoft.com/office/powerpoint/2010/main" val="19096514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5" name="Date Placeholder 4"/>
          <p:cNvSpPr>
            <a:spLocks noGrp="1"/>
          </p:cNvSpPr>
          <p:nvPr>
            <p:ph type="dt" idx="11"/>
          </p:nvPr>
        </p:nvSpPr>
        <p:spPr/>
        <p:txBody>
          <a:bodyPr/>
          <a:lstStyle/>
          <a:p>
            <a:fld id="{DEC75DA0-B41B-4124-BE3A-7B877F85F50A}" type="datetime3">
              <a:rPr lang="en-CA" smtClean="0"/>
              <a:t>30 October 2018</a:t>
            </a:fld>
            <a:endParaRPr lang="en-CA"/>
          </a:p>
        </p:txBody>
      </p:sp>
    </p:spTree>
    <p:extLst>
      <p:ext uri="{BB962C8B-B14F-4D97-AF65-F5344CB8AC3E}">
        <p14:creationId xmlns:p14="http://schemas.microsoft.com/office/powerpoint/2010/main" val="39616476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0" indent="-181220" defTabSz="966612">
              <a:buClr>
                <a:schemeClr val="dk1"/>
              </a:buClr>
              <a:buSzPct val="100000"/>
              <a:buFont typeface="Arial"/>
              <a:buChar char="•"/>
              <a:defRPr/>
            </a:pPr>
            <a:r>
              <a:rPr lang="en-CA" sz="1300" dirty="0"/>
              <a:t>Take your time and focus on what you are doing. </a:t>
            </a:r>
          </a:p>
          <a:p>
            <a:pPr marL="181220" indent="-181220">
              <a:buClr>
                <a:schemeClr val="dk1"/>
              </a:buClr>
              <a:buSzPct val="100000"/>
              <a:buFont typeface="Arial"/>
              <a:buChar char="•"/>
            </a:pPr>
            <a:r>
              <a:rPr lang="en-CA" b="1" dirty="0">
                <a:solidFill>
                  <a:schemeClr val="dk1"/>
                </a:solidFill>
                <a:latin typeface="Arial"/>
                <a:ea typeface="Arial"/>
                <a:cs typeface="Arial"/>
                <a:sym typeface="Arial"/>
              </a:rPr>
              <a:t>Ask:  What’s wrong with these photos? </a:t>
            </a:r>
            <a:r>
              <a:rPr lang="en-CA" dirty="0">
                <a:solidFill>
                  <a:schemeClr val="dk1"/>
                </a:solidFill>
                <a:latin typeface="Arial"/>
                <a:ea typeface="Arial"/>
                <a:cs typeface="Arial"/>
                <a:sym typeface="Arial"/>
              </a:rPr>
              <a:t>Not paying attention, multitasking, </a:t>
            </a:r>
          </a:p>
          <a:p>
            <a:pPr marL="181220" indent="-181220">
              <a:buClr>
                <a:schemeClr val="dk1"/>
              </a:buClr>
              <a:buSzPct val="100000"/>
              <a:buFont typeface="Arial"/>
              <a:buChar char="•"/>
            </a:pPr>
            <a:r>
              <a:rPr lang="en-CA" dirty="0">
                <a:solidFill>
                  <a:schemeClr val="dk1"/>
                </a:solidFill>
                <a:latin typeface="Arial"/>
                <a:ea typeface="Arial"/>
                <a:cs typeface="Arial"/>
                <a:sym typeface="Arial"/>
              </a:rPr>
              <a:t>Stress importance of paying attention especially in unfamiliar settings – </a:t>
            </a:r>
            <a:r>
              <a:rPr lang="en-CA" dirty="0" smtClean="0">
                <a:solidFill>
                  <a:schemeClr val="dk1"/>
                </a:solidFill>
                <a:latin typeface="Arial"/>
                <a:ea typeface="Arial"/>
                <a:cs typeface="Arial"/>
                <a:sym typeface="Arial"/>
              </a:rPr>
              <a:t>examples </a:t>
            </a:r>
            <a:r>
              <a:rPr lang="en-CA" dirty="0">
                <a:solidFill>
                  <a:schemeClr val="dk1"/>
                </a:solidFill>
                <a:latin typeface="Arial"/>
                <a:ea typeface="Arial"/>
                <a:cs typeface="Arial"/>
                <a:sym typeface="Arial"/>
              </a:rPr>
              <a:t>such as stairs, uneven flooring, weather, etc. </a:t>
            </a:r>
          </a:p>
          <a:p>
            <a:pPr marL="243305" indent="-243305"/>
            <a:endParaRPr lang="en-CA" dirty="0">
              <a:solidFill>
                <a:schemeClr val="dk1"/>
              </a:solidFill>
              <a:latin typeface="Arial"/>
              <a:ea typeface="Arial"/>
              <a:cs typeface="Arial"/>
              <a:sym typeface="Arial"/>
            </a:endParaRPr>
          </a:p>
          <a:p>
            <a:pPr marL="243305" indent="-243305">
              <a:buSzPct val="25000"/>
            </a:pPr>
            <a:r>
              <a:rPr lang="en-CA" dirty="0">
                <a:solidFill>
                  <a:schemeClr val="dk1"/>
                </a:solidFill>
                <a:latin typeface="Arial"/>
                <a:ea typeface="Arial"/>
                <a:cs typeface="Arial"/>
                <a:sym typeface="Arial"/>
              </a:rPr>
              <a:t>Winter:</a:t>
            </a:r>
          </a:p>
          <a:p>
            <a:pPr marL="181220" indent="-181220">
              <a:buClr>
                <a:schemeClr val="dk1"/>
              </a:buClr>
              <a:buSzPct val="100000"/>
              <a:buFont typeface="Arial"/>
              <a:buChar char="•"/>
            </a:pPr>
            <a:r>
              <a:rPr lang="en-CA" dirty="0">
                <a:solidFill>
                  <a:schemeClr val="dk1"/>
                </a:solidFill>
                <a:latin typeface="Arial"/>
                <a:ea typeface="Arial"/>
                <a:cs typeface="Arial"/>
                <a:sym typeface="Arial"/>
              </a:rPr>
              <a:t>When walking in winter - ice, snow and piles of snow become barriers to getting out and about. </a:t>
            </a:r>
          </a:p>
          <a:p>
            <a:pPr marL="181220" indent="-181220">
              <a:buClr>
                <a:schemeClr val="dk1"/>
              </a:buClr>
              <a:buSzPct val="100000"/>
              <a:buFont typeface="Arial"/>
              <a:buChar char="•"/>
            </a:pPr>
            <a:r>
              <a:rPr lang="en-CA" dirty="0">
                <a:solidFill>
                  <a:schemeClr val="dk1"/>
                </a:solidFill>
                <a:latin typeface="Arial"/>
                <a:ea typeface="Arial"/>
                <a:cs typeface="Arial"/>
                <a:sym typeface="Arial"/>
              </a:rPr>
              <a:t>Keep walkways clear of snow.  There are snow removal programs such as ‘Snow Angels’ to help.</a:t>
            </a:r>
          </a:p>
          <a:p>
            <a:pPr marL="181220" indent="-181220">
              <a:buClr>
                <a:schemeClr val="dk1"/>
              </a:buClr>
              <a:buSzPct val="100000"/>
              <a:buFont typeface="Arial"/>
              <a:buChar char="•"/>
            </a:pPr>
            <a:r>
              <a:rPr lang="en-CA" dirty="0">
                <a:solidFill>
                  <a:schemeClr val="dk1"/>
                </a:solidFill>
                <a:latin typeface="Arial"/>
                <a:ea typeface="Arial"/>
                <a:cs typeface="Arial"/>
                <a:sym typeface="Arial"/>
              </a:rPr>
              <a:t>Add</a:t>
            </a:r>
            <a:r>
              <a:rPr lang="en-CA" baseline="0" dirty="0">
                <a:solidFill>
                  <a:schemeClr val="dk1"/>
                </a:solidFill>
                <a:latin typeface="Arial"/>
                <a:ea typeface="Arial"/>
                <a:cs typeface="Arial"/>
                <a:sym typeface="Arial"/>
              </a:rPr>
              <a:t> ice grips to your footwear in the winter</a:t>
            </a:r>
            <a:endParaRPr lang="en-CA" dirty="0">
              <a:solidFill>
                <a:schemeClr val="dk1"/>
              </a:solidFill>
              <a:latin typeface="Arial"/>
              <a:ea typeface="Arial"/>
              <a:cs typeface="Arial"/>
              <a:sym typeface="Arial"/>
            </a:endParaRPr>
          </a:p>
          <a:p>
            <a:pPr marL="181220" indent="-181220">
              <a:buClr>
                <a:schemeClr val="dk1"/>
              </a:buClr>
              <a:buSzPct val="100000"/>
              <a:buFont typeface="Arial"/>
              <a:buChar char="•"/>
            </a:pPr>
            <a:r>
              <a:rPr lang="en-CA" dirty="0">
                <a:solidFill>
                  <a:schemeClr val="dk1"/>
                </a:solidFill>
                <a:latin typeface="Arial"/>
                <a:ea typeface="Arial"/>
                <a:cs typeface="Arial"/>
                <a:sym typeface="Arial"/>
              </a:rPr>
              <a:t>Can use ice melt or sand on your walks for traction</a:t>
            </a:r>
            <a:r>
              <a:rPr lang="en-CA" b="1" dirty="0">
                <a:solidFill>
                  <a:schemeClr val="dk1"/>
                </a:solidFill>
                <a:latin typeface="Arial"/>
                <a:ea typeface="Arial"/>
                <a:cs typeface="Arial"/>
                <a:sym typeface="Arial"/>
              </a:rPr>
              <a:t>.</a:t>
            </a:r>
            <a:r>
              <a:rPr lang="en-CA" dirty="0">
                <a:solidFill>
                  <a:schemeClr val="dk1"/>
                </a:solidFill>
                <a:latin typeface="Arial"/>
                <a:ea typeface="Arial"/>
                <a:cs typeface="Arial"/>
                <a:sym typeface="Arial"/>
              </a:rPr>
              <a:t> </a:t>
            </a:r>
          </a:p>
          <a:p>
            <a:pPr marL="181220" indent="-181220">
              <a:buClr>
                <a:schemeClr val="dk1"/>
              </a:buClr>
              <a:buSzPct val="100000"/>
              <a:buFont typeface="Arial"/>
              <a:buChar char="•"/>
            </a:pPr>
            <a:r>
              <a:rPr lang="en-CA" dirty="0">
                <a:solidFill>
                  <a:schemeClr val="dk1"/>
                </a:solidFill>
                <a:latin typeface="Arial"/>
                <a:ea typeface="Arial"/>
                <a:cs typeface="Arial"/>
                <a:sym typeface="Arial"/>
              </a:rPr>
              <a:t>Try to avoid walking over windrows, go around where possible. </a:t>
            </a:r>
          </a:p>
          <a:p>
            <a:pPr marL="181220" indent="-181220">
              <a:buClr>
                <a:schemeClr val="dk1"/>
              </a:buClr>
              <a:buSzPct val="100000"/>
              <a:buFont typeface="Arial"/>
              <a:buChar char="•"/>
            </a:pPr>
            <a:r>
              <a:rPr lang="en-CA" dirty="0">
                <a:solidFill>
                  <a:schemeClr val="dk1"/>
                </a:solidFill>
                <a:latin typeface="Arial"/>
                <a:ea typeface="Arial"/>
                <a:cs typeface="Arial"/>
                <a:sym typeface="Arial"/>
              </a:rPr>
              <a:t>Assume that</a:t>
            </a:r>
            <a:r>
              <a:rPr lang="en-CA" baseline="0" dirty="0">
                <a:solidFill>
                  <a:schemeClr val="dk1"/>
                </a:solidFill>
                <a:latin typeface="Arial"/>
                <a:ea typeface="Arial"/>
                <a:cs typeface="Arial"/>
                <a:sym typeface="Arial"/>
              </a:rPr>
              <a:t> a dark patch of sidewalk is slippery and/or wet.</a:t>
            </a:r>
          </a:p>
          <a:p>
            <a:pPr marL="181220" indent="-181220">
              <a:buClr>
                <a:schemeClr val="dk1"/>
              </a:buClr>
              <a:buSzPct val="100000"/>
              <a:buFont typeface="Arial"/>
              <a:buChar char="•"/>
            </a:pPr>
            <a:r>
              <a:rPr lang="en-CA" baseline="0" dirty="0">
                <a:solidFill>
                  <a:schemeClr val="dk1"/>
                </a:solidFill>
                <a:latin typeface="Arial"/>
                <a:ea typeface="Arial"/>
                <a:cs typeface="Arial"/>
                <a:sym typeface="Arial"/>
              </a:rPr>
              <a:t>Walk like a Penguin (Alberta Health Services</a:t>
            </a:r>
            <a:r>
              <a:rPr lang="en-CA" b="1" u="sng" baseline="0" dirty="0">
                <a:solidFill>
                  <a:schemeClr val="dk1"/>
                </a:solidFill>
                <a:latin typeface="Arial"/>
                <a:ea typeface="Arial"/>
                <a:cs typeface="Arial"/>
                <a:sym typeface="Arial"/>
              </a:rPr>
              <a:t>)</a:t>
            </a:r>
            <a:endParaRPr lang="en-CA" b="1" u="sng" dirty="0">
              <a:solidFill>
                <a:schemeClr val="dk1"/>
              </a:solidFill>
              <a:latin typeface="Arial"/>
              <a:ea typeface="Arial"/>
              <a:cs typeface="Arial"/>
              <a:sym typeface="Arial"/>
            </a:endParaRPr>
          </a:p>
          <a:p>
            <a:pPr marL="243305" indent="-243305">
              <a:buSzPct val="25000"/>
            </a:pPr>
            <a:r>
              <a:rPr lang="en-CA" b="1" dirty="0">
                <a:solidFill>
                  <a:schemeClr val="dk1"/>
                </a:solidFill>
                <a:latin typeface="Arial"/>
                <a:ea typeface="Arial"/>
                <a:cs typeface="Arial"/>
                <a:sym typeface="Arial"/>
              </a:rPr>
              <a:t>Show:</a:t>
            </a:r>
          </a:p>
          <a:p>
            <a:pPr marL="243305" indent="-243305">
              <a:buClr>
                <a:schemeClr val="dk1"/>
              </a:buClr>
              <a:buSzPct val="100000"/>
              <a:buFont typeface="Arial"/>
              <a:buChar char="•"/>
            </a:pPr>
            <a:r>
              <a:rPr lang="en-CA" b="1" dirty="0">
                <a:solidFill>
                  <a:schemeClr val="dk1"/>
                </a:solidFill>
                <a:latin typeface="Arial"/>
                <a:ea typeface="Arial"/>
                <a:cs typeface="Arial"/>
                <a:sym typeface="Arial"/>
              </a:rPr>
              <a:t>Cane tip</a:t>
            </a:r>
          </a:p>
          <a:p>
            <a:pPr marL="243305" indent="-243305">
              <a:buClr>
                <a:schemeClr val="dk1"/>
              </a:buClr>
              <a:buSzPct val="100000"/>
              <a:buFont typeface="Arial"/>
              <a:buChar char="•"/>
            </a:pPr>
            <a:r>
              <a:rPr lang="en-CA" b="1" dirty="0">
                <a:solidFill>
                  <a:schemeClr val="dk1"/>
                </a:solidFill>
                <a:latin typeface="Arial"/>
                <a:ea typeface="Arial"/>
                <a:cs typeface="Arial"/>
                <a:sym typeface="Arial"/>
              </a:rPr>
              <a:t>Boot with ice grippers</a:t>
            </a:r>
          </a:p>
          <a:p>
            <a:pPr marL="243305" indent="-243305">
              <a:buClr>
                <a:schemeClr val="dk1"/>
              </a:buClr>
              <a:buSzPct val="100000"/>
              <a:buFont typeface="Arial"/>
              <a:buChar char="•"/>
            </a:pPr>
            <a:r>
              <a:rPr lang="en-CA" b="1" dirty="0">
                <a:solidFill>
                  <a:schemeClr val="dk1"/>
                </a:solidFill>
                <a:latin typeface="Arial"/>
                <a:ea typeface="Arial"/>
                <a:cs typeface="Arial"/>
                <a:sym typeface="Arial"/>
              </a:rPr>
              <a:t>Bag of sand for car or to carry with you</a:t>
            </a:r>
            <a:r>
              <a:rPr lang="en-CA" b="1" dirty="0" smtClean="0">
                <a:solidFill>
                  <a:schemeClr val="dk1"/>
                </a:solidFill>
                <a:latin typeface="Arial"/>
                <a:ea typeface="Arial"/>
                <a:cs typeface="Arial"/>
                <a:sym typeface="Arial"/>
              </a:rPr>
              <a:t>.</a:t>
            </a:r>
          </a:p>
          <a:p>
            <a:pPr marL="0" indent="0">
              <a:buClr>
                <a:schemeClr val="dk1"/>
              </a:buClr>
              <a:buSzPct val="100000"/>
              <a:buFont typeface="Arial"/>
              <a:buNone/>
            </a:pPr>
            <a:r>
              <a:rPr lang="en-CA" b="1" dirty="0" smtClean="0">
                <a:solidFill>
                  <a:schemeClr val="dk1"/>
                </a:solidFill>
                <a:latin typeface="Arial"/>
                <a:ea typeface="Arial"/>
                <a:cs typeface="Arial"/>
                <a:sym typeface="Arial"/>
              </a:rPr>
              <a:t>Handout:  Walking</a:t>
            </a:r>
            <a:r>
              <a:rPr lang="en-CA" b="1" baseline="0" dirty="0" smtClean="0">
                <a:solidFill>
                  <a:schemeClr val="dk1"/>
                </a:solidFill>
                <a:latin typeface="Arial"/>
                <a:ea typeface="Arial"/>
                <a:cs typeface="Arial"/>
                <a:sym typeface="Arial"/>
              </a:rPr>
              <a:t> in Winter</a:t>
            </a:r>
            <a:endParaRPr lang="en-CA" b="1" dirty="0">
              <a:solidFill>
                <a:schemeClr val="dk1"/>
              </a:solidFill>
              <a:latin typeface="Arial"/>
              <a:ea typeface="Arial"/>
              <a:cs typeface="Arial"/>
              <a:sym typeface="Arial"/>
            </a:endParaRPr>
          </a:p>
          <a:p>
            <a:endParaRPr lang="en-CA" dirty="0"/>
          </a:p>
        </p:txBody>
      </p:sp>
      <p:sp>
        <p:nvSpPr>
          <p:cNvPr id="5" name="Date Placeholder 4"/>
          <p:cNvSpPr>
            <a:spLocks noGrp="1"/>
          </p:cNvSpPr>
          <p:nvPr>
            <p:ph type="dt" idx="11"/>
          </p:nvPr>
        </p:nvSpPr>
        <p:spPr/>
        <p:txBody>
          <a:bodyPr/>
          <a:lstStyle/>
          <a:p>
            <a:fld id="{74280498-94E5-4486-BB14-E7A2E9AD62F4}" type="datetime3">
              <a:rPr lang="en-CA" smtClean="0"/>
              <a:t>30 October 2018</a:t>
            </a:fld>
            <a:endParaRPr lang="en-CA"/>
          </a:p>
        </p:txBody>
      </p:sp>
    </p:spTree>
    <p:extLst>
      <p:ext uri="{BB962C8B-B14F-4D97-AF65-F5344CB8AC3E}">
        <p14:creationId xmlns:p14="http://schemas.microsoft.com/office/powerpoint/2010/main" val="22586663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3305" indent="-243305">
              <a:buSzPct val="25000"/>
            </a:pPr>
            <a:r>
              <a:rPr lang="en-CA" dirty="0" smtClean="0">
                <a:solidFill>
                  <a:schemeClr val="dk1"/>
                </a:solidFill>
                <a:latin typeface="Arial"/>
                <a:ea typeface="Arial"/>
                <a:cs typeface="Arial"/>
                <a:sym typeface="Arial"/>
              </a:rPr>
              <a:t>In</a:t>
            </a:r>
            <a:r>
              <a:rPr lang="en-CA" baseline="0" dirty="0" smtClean="0">
                <a:solidFill>
                  <a:schemeClr val="dk1"/>
                </a:solidFill>
                <a:latin typeface="Arial"/>
                <a:ea typeface="Arial"/>
                <a:cs typeface="Arial"/>
                <a:sym typeface="Arial"/>
              </a:rPr>
              <a:t> </a:t>
            </a:r>
            <a:r>
              <a:rPr lang="en-CA" baseline="0" dirty="0">
                <a:solidFill>
                  <a:schemeClr val="dk1"/>
                </a:solidFill>
                <a:latin typeface="Arial"/>
                <a:ea typeface="Arial"/>
                <a:cs typeface="Arial"/>
                <a:sym typeface="Arial"/>
              </a:rPr>
              <a:t>w</a:t>
            </a:r>
            <a:r>
              <a:rPr lang="en-CA" dirty="0">
                <a:solidFill>
                  <a:schemeClr val="dk1"/>
                </a:solidFill>
                <a:latin typeface="Arial"/>
                <a:ea typeface="Arial"/>
                <a:cs typeface="Arial"/>
                <a:sym typeface="Arial"/>
              </a:rPr>
              <a:t>inter:</a:t>
            </a:r>
          </a:p>
          <a:p>
            <a:pPr>
              <a:buClr>
                <a:schemeClr val="dk1"/>
              </a:buClr>
              <a:buSzPct val="100000"/>
            </a:pPr>
            <a:endParaRPr lang="en-CA" baseline="0" dirty="0" smtClean="0">
              <a:solidFill>
                <a:schemeClr val="dk1"/>
              </a:solidFill>
              <a:latin typeface="Arial"/>
              <a:ea typeface="Arial"/>
              <a:cs typeface="Arial"/>
              <a:sym typeface="Arial"/>
            </a:endParaRPr>
          </a:p>
          <a:p>
            <a:pPr>
              <a:buClr>
                <a:schemeClr val="dk1"/>
              </a:buClr>
              <a:buSzPct val="100000"/>
            </a:pPr>
            <a:r>
              <a:rPr lang="en-CA" baseline="0" dirty="0" smtClean="0">
                <a:solidFill>
                  <a:schemeClr val="dk1"/>
                </a:solidFill>
                <a:latin typeface="Arial"/>
                <a:ea typeface="Arial"/>
                <a:cs typeface="Arial"/>
                <a:sym typeface="Arial"/>
              </a:rPr>
              <a:t>Walk </a:t>
            </a:r>
            <a:r>
              <a:rPr lang="en-CA" baseline="0" dirty="0">
                <a:solidFill>
                  <a:schemeClr val="dk1"/>
                </a:solidFill>
                <a:latin typeface="Arial"/>
                <a:ea typeface="Arial"/>
                <a:cs typeface="Arial"/>
                <a:sym typeface="Arial"/>
              </a:rPr>
              <a:t>like a Penguin </a:t>
            </a:r>
            <a:r>
              <a:rPr lang="en-CA" baseline="0" dirty="0" smtClean="0">
                <a:solidFill>
                  <a:schemeClr val="dk1"/>
                </a:solidFill>
                <a:latin typeface="Arial"/>
                <a:ea typeface="Arial"/>
                <a:cs typeface="Arial"/>
                <a:sym typeface="Arial"/>
              </a:rPr>
              <a:t>(available from Alberta </a:t>
            </a:r>
            <a:r>
              <a:rPr lang="en-CA" baseline="0" dirty="0">
                <a:solidFill>
                  <a:schemeClr val="dk1"/>
                </a:solidFill>
                <a:latin typeface="Arial"/>
                <a:ea typeface="Arial"/>
                <a:cs typeface="Arial"/>
                <a:sym typeface="Arial"/>
              </a:rPr>
              <a:t>Health </a:t>
            </a:r>
            <a:r>
              <a:rPr lang="en-CA" b="0" u="none" baseline="0" dirty="0" smtClean="0">
                <a:solidFill>
                  <a:schemeClr val="dk1"/>
                </a:solidFill>
                <a:latin typeface="Arial"/>
                <a:ea typeface="Arial"/>
                <a:cs typeface="Arial"/>
                <a:sym typeface="Arial"/>
              </a:rPr>
              <a:t>Services website at:  www.penguinwalk.ca)</a:t>
            </a:r>
            <a:endParaRPr lang="en-CA" b="0" u="none" baseline="0" dirty="0">
              <a:solidFill>
                <a:schemeClr val="dk1"/>
              </a:solidFill>
              <a:latin typeface="Arial"/>
              <a:ea typeface="Arial"/>
              <a:cs typeface="Arial"/>
              <a:sym typeface="Arial"/>
            </a:endParaRPr>
          </a:p>
          <a:p>
            <a:pPr marL="181220" indent="-181220">
              <a:buClr>
                <a:schemeClr val="dk1"/>
              </a:buClr>
              <a:buSzPct val="100000"/>
              <a:buFont typeface="Arial"/>
              <a:buChar char="•"/>
            </a:pPr>
            <a:endParaRPr lang="en-CA" b="0" u="none" dirty="0">
              <a:solidFill>
                <a:schemeClr val="dk1"/>
              </a:solidFill>
              <a:latin typeface="Arial"/>
              <a:ea typeface="Arial"/>
              <a:cs typeface="Arial"/>
              <a:sym typeface="Arial"/>
            </a:endParaRPr>
          </a:p>
          <a:p>
            <a:pPr marL="243305" indent="-243305">
              <a:buSzPct val="25000"/>
            </a:pPr>
            <a:r>
              <a:rPr lang="en-CA" b="1" dirty="0">
                <a:solidFill>
                  <a:schemeClr val="dk1"/>
                </a:solidFill>
                <a:latin typeface="Arial"/>
                <a:ea typeface="Arial"/>
                <a:cs typeface="Arial"/>
                <a:sym typeface="Arial"/>
              </a:rPr>
              <a:t>Demonstrate:</a:t>
            </a:r>
            <a:r>
              <a:rPr lang="en-CA" b="1" baseline="0" dirty="0">
                <a:solidFill>
                  <a:schemeClr val="dk1"/>
                </a:solidFill>
                <a:latin typeface="Arial"/>
                <a:ea typeface="Arial"/>
                <a:cs typeface="Arial"/>
                <a:sym typeface="Arial"/>
              </a:rPr>
              <a:t> the Penguin Walk.</a:t>
            </a:r>
            <a:endParaRPr lang="en-CA" b="1" dirty="0">
              <a:solidFill>
                <a:schemeClr val="dk1"/>
              </a:solidFill>
              <a:latin typeface="Arial"/>
              <a:ea typeface="Arial"/>
              <a:cs typeface="Arial"/>
              <a:sym typeface="Arial"/>
            </a:endParaRPr>
          </a:p>
          <a:p>
            <a:endParaRPr lang="en-CA" dirty="0"/>
          </a:p>
        </p:txBody>
      </p:sp>
      <p:sp>
        <p:nvSpPr>
          <p:cNvPr id="5" name="Date Placeholder 4"/>
          <p:cNvSpPr>
            <a:spLocks noGrp="1"/>
          </p:cNvSpPr>
          <p:nvPr>
            <p:ph type="dt" idx="11"/>
          </p:nvPr>
        </p:nvSpPr>
        <p:spPr/>
        <p:txBody>
          <a:bodyPr/>
          <a:lstStyle/>
          <a:p>
            <a:fld id="{74280498-94E5-4486-BB14-E7A2E9AD62F4}" type="datetime3">
              <a:rPr lang="en-CA" smtClean="0"/>
              <a:t>30 October 2018</a:t>
            </a:fld>
            <a:endParaRPr lang="en-CA"/>
          </a:p>
        </p:txBody>
      </p:sp>
    </p:spTree>
    <p:extLst>
      <p:ext uri="{BB962C8B-B14F-4D97-AF65-F5344CB8AC3E}">
        <p14:creationId xmlns:p14="http://schemas.microsoft.com/office/powerpoint/2010/main" val="22586663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0" indent="-181220">
              <a:buClr>
                <a:schemeClr val="dk1"/>
              </a:buClr>
              <a:buSzPct val="100000"/>
              <a:buFont typeface="Arial"/>
              <a:buChar char="•"/>
            </a:pPr>
            <a:r>
              <a:rPr lang="en-US" dirty="0">
                <a:solidFill>
                  <a:schemeClr val="dk1"/>
                </a:solidFill>
                <a:latin typeface="Arial"/>
                <a:ea typeface="Arial"/>
                <a:cs typeface="Arial"/>
                <a:sym typeface="Arial"/>
              </a:rPr>
              <a:t>Footwear can also play a role in preventing falls.</a:t>
            </a:r>
          </a:p>
          <a:p>
            <a:pPr marL="181220" indent="-181220">
              <a:buClr>
                <a:schemeClr val="dk1"/>
              </a:buClr>
              <a:buSzPct val="100000"/>
              <a:buFont typeface="Arial"/>
              <a:buChar char="•"/>
            </a:pPr>
            <a:r>
              <a:rPr lang="en-US" b="1" dirty="0">
                <a:solidFill>
                  <a:schemeClr val="dk1"/>
                </a:solidFill>
                <a:latin typeface="Arial"/>
                <a:ea typeface="Arial"/>
                <a:cs typeface="Arial"/>
                <a:sym typeface="Arial"/>
              </a:rPr>
              <a:t>Ask:  What’s wrong with this footwear?  </a:t>
            </a:r>
            <a:r>
              <a:rPr lang="en-US" dirty="0">
                <a:solidFill>
                  <a:schemeClr val="dk1"/>
                </a:solidFill>
                <a:latin typeface="Arial"/>
                <a:ea typeface="Arial"/>
                <a:cs typeface="Arial"/>
                <a:sym typeface="Arial"/>
              </a:rPr>
              <a:t>- heel too high, improper fit, dog is a tripping hazard too! </a:t>
            </a:r>
          </a:p>
          <a:p>
            <a:pPr marL="181220" indent="-181220">
              <a:buClr>
                <a:schemeClr val="dk1"/>
              </a:buClr>
              <a:buSzPct val="100000"/>
              <a:buFont typeface="Arial"/>
              <a:buChar char="•"/>
            </a:pPr>
            <a:r>
              <a:rPr lang="en-US" dirty="0">
                <a:solidFill>
                  <a:schemeClr val="dk1"/>
                </a:solidFill>
                <a:latin typeface="Arial"/>
                <a:ea typeface="Arial"/>
                <a:cs typeface="Arial"/>
                <a:sym typeface="Arial"/>
              </a:rPr>
              <a:t>Even if wearing supportive shoes, still need to be careful and pay attention to your surroundings. (e.g. When walking into a mall, snow build-up can cause a slip.) </a:t>
            </a:r>
          </a:p>
          <a:p>
            <a:pPr marL="181220" indent="-181220">
              <a:buClr>
                <a:schemeClr val="dk1"/>
              </a:buClr>
              <a:buSzPct val="100000"/>
              <a:buFont typeface="Arial"/>
              <a:buChar char="•"/>
            </a:pPr>
            <a:r>
              <a:rPr lang="en-US" dirty="0">
                <a:solidFill>
                  <a:schemeClr val="dk1"/>
                </a:solidFill>
                <a:latin typeface="Arial"/>
                <a:ea typeface="Arial"/>
                <a:cs typeface="Arial"/>
                <a:sym typeface="Arial"/>
              </a:rPr>
              <a:t>Check grip</a:t>
            </a:r>
            <a:r>
              <a:rPr lang="en-US" baseline="0" dirty="0">
                <a:solidFill>
                  <a:schemeClr val="dk1"/>
                </a:solidFill>
                <a:latin typeface="Arial"/>
                <a:ea typeface="Arial"/>
                <a:cs typeface="Arial"/>
                <a:sym typeface="Arial"/>
              </a:rPr>
              <a:t> on winter boots </a:t>
            </a:r>
            <a:r>
              <a:rPr lang="en-US" baseline="0" dirty="0" smtClean="0">
                <a:solidFill>
                  <a:schemeClr val="dk1"/>
                </a:solidFill>
                <a:latin typeface="Arial"/>
                <a:ea typeface="Arial"/>
                <a:cs typeface="Arial"/>
                <a:sym typeface="Arial"/>
              </a:rPr>
              <a:t>to </a:t>
            </a:r>
            <a:r>
              <a:rPr lang="en-US" baseline="0" dirty="0">
                <a:solidFill>
                  <a:schemeClr val="dk1"/>
                </a:solidFill>
                <a:latin typeface="Arial"/>
                <a:ea typeface="Arial"/>
                <a:cs typeface="Arial"/>
                <a:sym typeface="Arial"/>
              </a:rPr>
              <a:t>see if you need to consider a new pair.</a:t>
            </a:r>
            <a:endParaRPr lang="en-US" dirty="0">
              <a:solidFill>
                <a:schemeClr val="dk1"/>
              </a:solidFill>
              <a:latin typeface="Arial"/>
              <a:ea typeface="Arial"/>
              <a:cs typeface="Arial"/>
              <a:sym typeface="Arial"/>
            </a:endParaRPr>
          </a:p>
          <a:p>
            <a:endParaRPr lang="en-CA" sz="1300" dirty="0"/>
          </a:p>
          <a:p>
            <a:r>
              <a:rPr lang="en-CA" sz="1300" dirty="0"/>
              <a:t>Wear supportive, non-slip footwear inside and outside. </a:t>
            </a:r>
          </a:p>
          <a:p>
            <a:endParaRPr lang="en-CA" sz="1300" dirty="0"/>
          </a:p>
          <a:p>
            <a:pPr defTabSz="966612">
              <a:defRPr/>
            </a:pPr>
            <a:r>
              <a:rPr lang="en-CA" sz="1300" dirty="0"/>
              <a:t>If needed, talk to your health care provider about using a cane, walker, or other mobility aids.</a:t>
            </a:r>
            <a:r>
              <a:rPr lang="en-US" dirty="0">
                <a:solidFill>
                  <a:schemeClr val="dk1"/>
                </a:solidFill>
                <a:latin typeface="+mn-lt"/>
                <a:ea typeface="Arial"/>
                <a:cs typeface="Arial"/>
                <a:sym typeface="Arial"/>
              </a:rPr>
              <a:t> Important that walker/cane is fitted for you. Could be fitted by a physiotherapist, occupational therapist or nurse that could</a:t>
            </a:r>
            <a:r>
              <a:rPr lang="en-US" baseline="0" dirty="0">
                <a:solidFill>
                  <a:schemeClr val="dk1"/>
                </a:solidFill>
                <a:latin typeface="+mn-lt"/>
                <a:ea typeface="Arial"/>
                <a:cs typeface="Arial"/>
                <a:sym typeface="Arial"/>
              </a:rPr>
              <a:t> assist.</a:t>
            </a:r>
            <a:endParaRPr lang="en-US" dirty="0">
              <a:solidFill>
                <a:schemeClr val="dk1"/>
              </a:solidFill>
              <a:latin typeface="+mn-lt"/>
              <a:ea typeface="Arial"/>
              <a:cs typeface="Arial"/>
              <a:sym typeface="Arial"/>
            </a:endParaRPr>
          </a:p>
          <a:p>
            <a:endParaRPr lang="en-CA" dirty="0"/>
          </a:p>
        </p:txBody>
      </p:sp>
      <p:sp>
        <p:nvSpPr>
          <p:cNvPr id="5" name="Date Placeholder 4"/>
          <p:cNvSpPr>
            <a:spLocks noGrp="1"/>
          </p:cNvSpPr>
          <p:nvPr>
            <p:ph type="dt" idx="11"/>
          </p:nvPr>
        </p:nvSpPr>
        <p:spPr/>
        <p:txBody>
          <a:bodyPr/>
          <a:lstStyle/>
          <a:p>
            <a:fld id="{11A105D2-BA71-4331-8A1D-B3265D5C944A}" type="datetime3">
              <a:rPr lang="en-CA" smtClean="0"/>
              <a:t>30 October 2018</a:t>
            </a:fld>
            <a:endParaRPr lang="en-CA"/>
          </a:p>
        </p:txBody>
      </p:sp>
    </p:spTree>
    <p:extLst>
      <p:ext uri="{BB962C8B-B14F-4D97-AF65-F5344CB8AC3E}">
        <p14:creationId xmlns:p14="http://schemas.microsoft.com/office/powerpoint/2010/main" val="24397585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Pct val="25000"/>
              <a:buFontTx/>
              <a:buNone/>
              <a:tabLst/>
              <a:defRPr/>
            </a:pPr>
            <a:r>
              <a:rPr lang="en-CA" sz="1200" b="0" i="0" u="none" strike="noStrike" kern="1200" baseline="0" dirty="0" smtClean="0">
                <a:solidFill>
                  <a:schemeClr val="tx1"/>
                </a:solidFill>
                <a:latin typeface="+mn-lt"/>
                <a:ea typeface="+mn-ea"/>
                <a:cs typeface="+mn-cs"/>
              </a:rPr>
              <a:t>Wear </a:t>
            </a:r>
            <a:r>
              <a:rPr lang="en-CA" sz="1200" b="0" i="0" u="none" strike="noStrike" kern="1200" baseline="0" dirty="0">
                <a:solidFill>
                  <a:schemeClr val="tx1"/>
                </a:solidFill>
                <a:latin typeface="+mn-lt"/>
                <a:ea typeface="+mn-ea"/>
                <a:cs typeface="+mn-cs"/>
              </a:rPr>
              <a:t>supportive, non-slip footwear inside and outside. </a:t>
            </a:r>
          </a:p>
          <a:p>
            <a:pPr marL="0" marR="0" indent="0" algn="l" defTabSz="914400" rtl="0" eaLnBrk="1" fontAlgn="auto" latinLnBrk="0" hangingPunct="1">
              <a:lnSpc>
                <a:spcPct val="100000"/>
              </a:lnSpc>
              <a:spcBef>
                <a:spcPts val="0"/>
              </a:spcBef>
              <a:spcAft>
                <a:spcPts val="0"/>
              </a:spcAft>
              <a:buClrTx/>
              <a:buSzPct val="25000"/>
              <a:buFontTx/>
              <a:buNone/>
              <a:tabLst/>
              <a:defRPr/>
            </a:pPr>
            <a:endParaRPr lang="en-CA" sz="1200" b="0" i="0" u="none" strike="noStrike" kern="1200" baseline="0" dirty="0">
              <a:solidFill>
                <a:schemeClr val="tx1"/>
              </a:solidFill>
              <a:latin typeface="+mn-lt"/>
              <a:ea typeface="+mn-ea"/>
              <a:cs typeface="+mn-cs"/>
            </a:endParaRPr>
          </a:p>
          <a:p>
            <a:pPr>
              <a:buSzPct val="25000"/>
            </a:pPr>
            <a:r>
              <a:rPr lang="en-CA" sz="1200" dirty="0">
                <a:solidFill>
                  <a:schemeClr val="dk1"/>
                </a:solidFill>
                <a:latin typeface="Arial"/>
                <a:ea typeface="Arial"/>
                <a:cs typeface="Arial"/>
                <a:sym typeface="Arial"/>
              </a:rPr>
              <a:t>Review components of ideal shoe</a:t>
            </a:r>
          </a:p>
          <a:p>
            <a:pPr>
              <a:buSzPct val="25000"/>
            </a:pPr>
            <a:r>
              <a:rPr lang="en-CA" sz="1200" dirty="0">
                <a:solidFill>
                  <a:schemeClr val="dk1"/>
                </a:solidFill>
                <a:latin typeface="Arial"/>
                <a:ea typeface="Arial"/>
                <a:cs typeface="Arial"/>
                <a:sym typeface="Arial"/>
              </a:rPr>
              <a:t>Have seniors check own shoes or show your own. Depending on your </a:t>
            </a:r>
            <a:r>
              <a:rPr lang="en-CA" sz="1200" dirty="0" smtClean="0">
                <a:solidFill>
                  <a:schemeClr val="dk1"/>
                </a:solidFill>
                <a:latin typeface="Arial"/>
                <a:ea typeface="Arial"/>
                <a:cs typeface="Arial"/>
                <a:sym typeface="Arial"/>
              </a:rPr>
              <a:t>audience and time available, ask </a:t>
            </a:r>
            <a:r>
              <a:rPr lang="en-CA" sz="1200" dirty="0">
                <a:solidFill>
                  <a:schemeClr val="dk1"/>
                </a:solidFill>
                <a:latin typeface="Arial"/>
                <a:ea typeface="Arial"/>
                <a:cs typeface="Arial"/>
                <a:sym typeface="Arial"/>
              </a:rPr>
              <a:t>them to pair up and look at their own shoes to decide who has good shoes and ask where they were purchased., etc.</a:t>
            </a:r>
          </a:p>
          <a:p>
            <a:pPr>
              <a:buSzPct val="25000"/>
            </a:pPr>
            <a:r>
              <a:rPr lang="en-CA" sz="1200" dirty="0">
                <a:solidFill>
                  <a:schemeClr val="dk1"/>
                </a:solidFill>
                <a:latin typeface="Arial"/>
                <a:ea typeface="Arial"/>
                <a:cs typeface="Arial"/>
                <a:sym typeface="Arial"/>
              </a:rPr>
              <a:t>Stocking feet on certain flooring can also be hazardous. </a:t>
            </a:r>
          </a:p>
          <a:p>
            <a:pPr marL="230163" indent="-230163"/>
            <a:endParaRPr lang="en-CA" sz="1200" dirty="0">
              <a:solidFill>
                <a:schemeClr val="dk1"/>
              </a:solidFill>
              <a:latin typeface="Arial"/>
              <a:ea typeface="Arial"/>
              <a:cs typeface="Arial"/>
              <a:sym typeface="Arial"/>
            </a:endParaRPr>
          </a:p>
          <a:p>
            <a:pPr marL="230163" indent="-230163">
              <a:buSzPct val="25000"/>
            </a:pPr>
            <a:r>
              <a:rPr lang="en-CA" sz="1200" b="1" dirty="0">
                <a:solidFill>
                  <a:schemeClr val="dk1"/>
                </a:solidFill>
                <a:latin typeface="Arial"/>
                <a:ea typeface="Arial"/>
                <a:cs typeface="Arial"/>
                <a:sym typeface="Arial"/>
              </a:rPr>
              <a:t>Show:</a:t>
            </a:r>
          </a:p>
          <a:p>
            <a:pPr marL="171431" indent="-171431">
              <a:buClr>
                <a:schemeClr val="dk1"/>
              </a:buClr>
              <a:buSzPct val="100000"/>
              <a:buFont typeface="Arial"/>
              <a:buChar char="•"/>
            </a:pPr>
            <a:r>
              <a:rPr lang="en-CA" sz="1200" b="1" dirty="0">
                <a:solidFill>
                  <a:schemeClr val="dk1"/>
                </a:solidFill>
                <a:latin typeface="Arial"/>
                <a:ea typeface="Arial"/>
                <a:cs typeface="Arial"/>
                <a:sym typeface="Arial"/>
              </a:rPr>
              <a:t>Example of a good shoe, boot and/or slipper </a:t>
            </a:r>
          </a:p>
          <a:p>
            <a:pPr marL="171431" indent="-171431">
              <a:buClr>
                <a:schemeClr val="dk1"/>
              </a:buClr>
              <a:buSzPct val="100000"/>
              <a:buFont typeface="Arial"/>
              <a:buChar char="•"/>
            </a:pPr>
            <a:r>
              <a:rPr lang="en-CA" sz="1200" b="1" dirty="0">
                <a:solidFill>
                  <a:schemeClr val="dk1"/>
                </a:solidFill>
                <a:latin typeface="Arial"/>
                <a:ea typeface="Arial"/>
                <a:cs typeface="Arial"/>
                <a:sym typeface="Arial"/>
              </a:rPr>
              <a:t>Show example of non-slip socks</a:t>
            </a:r>
          </a:p>
          <a:p>
            <a:pPr marL="171431" indent="-171431">
              <a:buClr>
                <a:schemeClr val="dk1"/>
              </a:buClr>
              <a:buSzPct val="100000"/>
              <a:buFont typeface="Arial"/>
              <a:buChar char="•"/>
            </a:pPr>
            <a:r>
              <a:rPr lang="en-CA" sz="1200" b="1" dirty="0">
                <a:solidFill>
                  <a:schemeClr val="dk1"/>
                </a:solidFill>
                <a:latin typeface="Arial"/>
                <a:ea typeface="Arial"/>
                <a:cs typeface="Arial"/>
                <a:sym typeface="Arial"/>
              </a:rPr>
              <a:t>If time, use the Good or Bad? Shoe pictures</a:t>
            </a:r>
          </a:p>
          <a:p>
            <a:pPr marL="0" indent="0">
              <a:buClr>
                <a:schemeClr val="dk1"/>
              </a:buClr>
              <a:buSzPct val="100000"/>
              <a:buFont typeface="Arial"/>
              <a:buNone/>
            </a:pPr>
            <a:r>
              <a:rPr lang="en-CA" sz="1200" b="1" dirty="0">
                <a:solidFill>
                  <a:schemeClr val="dk1"/>
                </a:solidFill>
                <a:latin typeface="Arial"/>
                <a:ea typeface="Arial"/>
                <a:cs typeface="Arial"/>
                <a:sym typeface="Arial"/>
              </a:rPr>
              <a:t>Handout:</a:t>
            </a:r>
            <a:r>
              <a:rPr lang="en-CA" sz="1200" b="1" baseline="0" dirty="0">
                <a:solidFill>
                  <a:schemeClr val="dk1"/>
                </a:solidFill>
                <a:latin typeface="Arial"/>
                <a:ea typeface="Arial"/>
                <a:cs typeface="Arial"/>
                <a:sym typeface="Arial"/>
              </a:rPr>
              <a:t>  Ideal Shoe</a:t>
            </a:r>
            <a:r>
              <a:rPr lang="en-CA" sz="1200" b="1" dirty="0">
                <a:solidFill>
                  <a:schemeClr val="dk1"/>
                </a:solidFill>
                <a:latin typeface="Arial"/>
                <a:ea typeface="Arial"/>
                <a:cs typeface="Arial"/>
                <a:sym typeface="Arial"/>
              </a:rPr>
              <a:t/>
            </a:r>
            <a:br>
              <a:rPr lang="en-CA" sz="1200" b="1" dirty="0">
                <a:solidFill>
                  <a:schemeClr val="dk1"/>
                </a:solidFill>
                <a:latin typeface="Arial"/>
                <a:ea typeface="Arial"/>
                <a:cs typeface="Arial"/>
                <a:sym typeface="Arial"/>
              </a:rPr>
            </a:br>
            <a:endParaRPr lang="en-CA" sz="1200" b="1" dirty="0">
              <a:solidFill>
                <a:schemeClr val="dk1"/>
              </a:solidFill>
              <a:latin typeface="Arial"/>
              <a:ea typeface="Arial"/>
              <a:cs typeface="Arial"/>
              <a:sym typeface="Arial"/>
            </a:endParaRPr>
          </a:p>
          <a:p>
            <a:endParaRPr lang="en-CA" sz="1400" dirty="0">
              <a:solidFill>
                <a:schemeClr val="dk1"/>
              </a:solidFill>
              <a:latin typeface="Arial"/>
              <a:ea typeface="Arial"/>
              <a:cs typeface="Arial"/>
              <a:sym typeface="Arial"/>
            </a:endParaRPr>
          </a:p>
        </p:txBody>
      </p:sp>
      <p:sp>
        <p:nvSpPr>
          <p:cNvPr id="5" name="Date Placeholder 4"/>
          <p:cNvSpPr>
            <a:spLocks noGrp="1"/>
          </p:cNvSpPr>
          <p:nvPr>
            <p:ph type="dt" idx="11"/>
          </p:nvPr>
        </p:nvSpPr>
        <p:spPr/>
        <p:txBody>
          <a:bodyPr/>
          <a:lstStyle/>
          <a:p>
            <a:fld id="{B791F367-2452-494F-8FD8-1080E12FA4C8}" type="datetime3">
              <a:rPr lang="en-CA" smtClean="0"/>
              <a:t>30 October 2018</a:t>
            </a:fld>
            <a:endParaRPr lang="en-CA"/>
          </a:p>
        </p:txBody>
      </p:sp>
    </p:spTree>
    <p:extLst>
      <p:ext uri="{BB962C8B-B14F-4D97-AF65-F5344CB8AC3E}">
        <p14:creationId xmlns:p14="http://schemas.microsoft.com/office/powerpoint/2010/main" val="17835690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615" indent="-179615">
              <a:buClr>
                <a:schemeClr val="dk1"/>
              </a:buClr>
              <a:buSzPct val="100000"/>
              <a:buFont typeface="Arial"/>
              <a:buChar char="•"/>
            </a:pPr>
            <a:r>
              <a:rPr lang="en-US" dirty="0">
                <a:solidFill>
                  <a:schemeClr val="dk1"/>
                </a:solidFill>
                <a:latin typeface="Arial"/>
                <a:ea typeface="Arial"/>
                <a:cs typeface="Arial"/>
                <a:sym typeface="Arial"/>
              </a:rPr>
              <a:t>Tell your doctor if you often feel dizzy or light headed. There </a:t>
            </a:r>
            <a:r>
              <a:rPr lang="en-US" dirty="0" smtClean="0">
                <a:solidFill>
                  <a:schemeClr val="dk1"/>
                </a:solidFill>
                <a:latin typeface="Arial"/>
                <a:ea typeface="Arial"/>
                <a:cs typeface="Arial"/>
                <a:sym typeface="Arial"/>
              </a:rPr>
              <a:t>can be </a:t>
            </a:r>
            <a:r>
              <a:rPr lang="en-US" dirty="0">
                <a:solidFill>
                  <a:schemeClr val="dk1"/>
                </a:solidFill>
                <a:latin typeface="Arial"/>
                <a:ea typeface="Arial"/>
                <a:cs typeface="Arial"/>
                <a:sym typeface="Arial"/>
              </a:rPr>
              <a:t>many different causes of </a:t>
            </a:r>
            <a:r>
              <a:rPr lang="en-US" dirty="0" smtClean="0">
                <a:solidFill>
                  <a:schemeClr val="dk1"/>
                </a:solidFill>
                <a:latin typeface="Arial"/>
                <a:ea typeface="Arial"/>
                <a:cs typeface="Arial"/>
                <a:sym typeface="Arial"/>
              </a:rPr>
              <a:t>dizziness including: </a:t>
            </a:r>
            <a:r>
              <a:rPr lang="en-US" dirty="0">
                <a:solidFill>
                  <a:schemeClr val="dk1"/>
                </a:solidFill>
                <a:latin typeface="Arial"/>
                <a:ea typeface="Arial"/>
                <a:cs typeface="Arial"/>
                <a:sym typeface="Arial"/>
              </a:rPr>
              <a:t>some </a:t>
            </a:r>
            <a:r>
              <a:rPr lang="en-US" dirty="0" smtClean="0">
                <a:solidFill>
                  <a:schemeClr val="dk1"/>
                </a:solidFill>
                <a:latin typeface="Arial"/>
                <a:ea typeface="Arial"/>
                <a:cs typeface="Arial"/>
                <a:sym typeface="Arial"/>
              </a:rPr>
              <a:t>medications, anxiety, depression, low blood sugar, problems with vision, inner</a:t>
            </a:r>
            <a:r>
              <a:rPr lang="en-US" baseline="0" dirty="0" smtClean="0">
                <a:solidFill>
                  <a:schemeClr val="dk1"/>
                </a:solidFill>
                <a:latin typeface="Arial"/>
                <a:ea typeface="Arial"/>
                <a:cs typeface="Arial"/>
                <a:sym typeface="Arial"/>
              </a:rPr>
              <a:t> ear problems, </a:t>
            </a:r>
            <a:r>
              <a:rPr lang="en-US" dirty="0" smtClean="0">
                <a:solidFill>
                  <a:schemeClr val="dk1"/>
                </a:solidFill>
                <a:latin typeface="Arial"/>
                <a:ea typeface="Arial"/>
                <a:cs typeface="Arial"/>
                <a:sym typeface="Arial"/>
              </a:rPr>
              <a:t>  </a:t>
            </a:r>
            <a:r>
              <a:rPr lang="en-US" dirty="0">
                <a:solidFill>
                  <a:schemeClr val="dk1"/>
                </a:solidFill>
                <a:latin typeface="Arial"/>
                <a:ea typeface="Arial"/>
                <a:cs typeface="Arial"/>
                <a:sym typeface="Arial"/>
              </a:rPr>
              <a:t>p</a:t>
            </a:r>
            <a:r>
              <a:rPr lang="en-US" dirty="0" smtClean="0">
                <a:solidFill>
                  <a:schemeClr val="dk1"/>
                </a:solidFill>
                <a:latin typeface="Arial"/>
                <a:ea typeface="Arial"/>
                <a:cs typeface="Arial"/>
                <a:sym typeface="Arial"/>
              </a:rPr>
              <a:t>ostural </a:t>
            </a:r>
            <a:r>
              <a:rPr lang="en-US" dirty="0">
                <a:solidFill>
                  <a:schemeClr val="dk1"/>
                </a:solidFill>
                <a:latin typeface="Arial"/>
                <a:ea typeface="Arial"/>
                <a:cs typeface="Arial"/>
                <a:sym typeface="Arial"/>
              </a:rPr>
              <a:t>hypotension</a:t>
            </a:r>
            <a:r>
              <a:rPr lang="en-US" baseline="0" dirty="0">
                <a:solidFill>
                  <a:schemeClr val="dk1"/>
                </a:solidFill>
                <a:latin typeface="Arial"/>
                <a:ea typeface="Arial"/>
                <a:cs typeface="Arial"/>
                <a:sym typeface="Arial"/>
              </a:rPr>
              <a:t> and </a:t>
            </a:r>
            <a:r>
              <a:rPr lang="en-US" baseline="0" dirty="0" smtClean="0">
                <a:solidFill>
                  <a:schemeClr val="dk1"/>
                </a:solidFill>
                <a:latin typeface="Arial"/>
                <a:ea typeface="Arial"/>
                <a:cs typeface="Arial"/>
                <a:sym typeface="Arial"/>
              </a:rPr>
              <a:t>dehydration.</a:t>
            </a:r>
            <a:endParaRPr lang="en-US" dirty="0">
              <a:solidFill>
                <a:schemeClr val="dk1"/>
              </a:solidFill>
              <a:latin typeface="Arial"/>
              <a:ea typeface="Arial"/>
              <a:cs typeface="Arial"/>
              <a:sym typeface="Arial"/>
            </a:endParaRPr>
          </a:p>
          <a:p>
            <a:pPr marL="179615" indent="-97403" defTabSz="966612">
              <a:buClr>
                <a:schemeClr val="dk1"/>
              </a:buClr>
              <a:defRPr/>
            </a:pPr>
            <a:endParaRPr lang="en-US" dirty="0">
              <a:solidFill>
                <a:schemeClr val="dk1"/>
              </a:solidFill>
              <a:latin typeface="+mn-lt"/>
              <a:ea typeface="Arial"/>
              <a:cs typeface="Arial"/>
              <a:sym typeface="Arial"/>
            </a:endParaRPr>
          </a:p>
          <a:p>
            <a:pPr marL="179615" indent="-97403" defTabSz="966612">
              <a:buClr>
                <a:schemeClr val="dk1"/>
              </a:buClr>
              <a:defRPr/>
            </a:pPr>
            <a:r>
              <a:rPr lang="en-US" dirty="0">
                <a:solidFill>
                  <a:schemeClr val="dk1"/>
                </a:solidFill>
                <a:latin typeface="+mn-lt"/>
                <a:ea typeface="Arial"/>
                <a:cs typeface="Arial"/>
                <a:sym typeface="Arial"/>
              </a:rPr>
              <a:t>Dehydration </a:t>
            </a:r>
            <a:r>
              <a:rPr lang="en-US" baseline="0" dirty="0" smtClean="0">
                <a:solidFill>
                  <a:schemeClr val="dk1"/>
                </a:solidFill>
                <a:latin typeface="+mn-lt"/>
                <a:ea typeface="Arial"/>
                <a:cs typeface="Arial"/>
                <a:sym typeface="Arial"/>
              </a:rPr>
              <a:t>can</a:t>
            </a:r>
            <a:r>
              <a:rPr lang="en-US" dirty="0" smtClean="0">
                <a:solidFill>
                  <a:schemeClr val="dk1"/>
                </a:solidFill>
                <a:latin typeface="+mn-lt"/>
                <a:ea typeface="Arial"/>
                <a:cs typeface="Arial"/>
                <a:sym typeface="Arial"/>
              </a:rPr>
              <a:t> </a:t>
            </a:r>
            <a:r>
              <a:rPr lang="en-US" dirty="0">
                <a:solidFill>
                  <a:schemeClr val="dk1"/>
                </a:solidFill>
                <a:latin typeface="+mn-lt"/>
                <a:ea typeface="Arial"/>
                <a:cs typeface="Arial"/>
                <a:sym typeface="Arial"/>
              </a:rPr>
              <a:t>be caused by medications such as diuretics or laxatives or some medical problems such as diarrhea, vomiting, heat stroke, high blood sugar, infections or excessive exercise. </a:t>
            </a:r>
          </a:p>
          <a:p>
            <a:pPr marL="179615" indent="-97403" defTabSz="966612">
              <a:buClr>
                <a:schemeClr val="dk1"/>
              </a:buClr>
              <a:defRPr/>
            </a:pPr>
            <a:endParaRPr lang="en-US" b="1" dirty="0">
              <a:solidFill>
                <a:schemeClr val="dk1"/>
              </a:solidFill>
              <a:latin typeface="+mn-lt"/>
              <a:ea typeface="Arial"/>
              <a:cs typeface="Arial"/>
              <a:sym typeface="Arial"/>
            </a:endParaRPr>
          </a:p>
          <a:p>
            <a:pPr marL="179615" indent="-97403" defTabSz="966612">
              <a:buClr>
                <a:schemeClr val="dk1"/>
              </a:buClr>
              <a:defRPr/>
            </a:pPr>
            <a:r>
              <a:rPr lang="en-US" b="1" dirty="0">
                <a:solidFill>
                  <a:schemeClr val="dk1"/>
                </a:solidFill>
                <a:latin typeface="+mn-lt"/>
                <a:ea typeface="Arial"/>
                <a:cs typeface="Arial"/>
                <a:sym typeface="Arial"/>
              </a:rPr>
              <a:t>ASK: Do any of you become dizzy when you get up?</a:t>
            </a:r>
          </a:p>
          <a:p>
            <a:endParaRPr lang="en-CA" dirty="0"/>
          </a:p>
        </p:txBody>
      </p:sp>
      <p:sp>
        <p:nvSpPr>
          <p:cNvPr id="5" name="Date Placeholder 4"/>
          <p:cNvSpPr>
            <a:spLocks noGrp="1"/>
          </p:cNvSpPr>
          <p:nvPr>
            <p:ph type="dt" idx="11"/>
          </p:nvPr>
        </p:nvSpPr>
        <p:spPr/>
        <p:txBody>
          <a:bodyPr/>
          <a:lstStyle/>
          <a:p>
            <a:fld id="{B65FB9EE-8376-4FF7-B6E1-B8A8C1A31A75}" type="datetime3">
              <a:rPr lang="en-CA" smtClean="0"/>
              <a:t>30 October 2018</a:t>
            </a:fld>
            <a:endParaRPr lang="en-CA"/>
          </a:p>
        </p:txBody>
      </p:sp>
    </p:spTree>
    <p:extLst>
      <p:ext uri="{BB962C8B-B14F-4D97-AF65-F5344CB8AC3E}">
        <p14:creationId xmlns:p14="http://schemas.microsoft.com/office/powerpoint/2010/main" val="1065334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898" indent="-184898">
              <a:buClr>
                <a:schemeClr val="dk1"/>
              </a:buClr>
              <a:buSzPct val="100000"/>
              <a:buFont typeface="Arial"/>
              <a:buChar char="•"/>
            </a:pPr>
            <a:r>
              <a:rPr lang="en-CA" sz="1200" b="0" i="0" u="none" strike="noStrike" kern="1200" baseline="0" dirty="0">
                <a:solidFill>
                  <a:schemeClr val="tx1"/>
                </a:solidFill>
                <a:latin typeface="+mn-lt"/>
                <a:ea typeface="+mn-ea"/>
                <a:cs typeface="+mn-cs"/>
              </a:rPr>
              <a:t>Created at IPC:  REV: </a:t>
            </a:r>
            <a:r>
              <a:rPr lang="en-CA" sz="1200" b="0" i="0" u="none" strike="noStrike" kern="1200" baseline="0" dirty="0" smtClean="0">
                <a:solidFill>
                  <a:schemeClr val="tx1"/>
                </a:solidFill>
                <a:latin typeface="+mn-lt"/>
                <a:ea typeface="+mn-ea"/>
                <a:cs typeface="+mn-cs"/>
              </a:rPr>
              <a:t>09-2018</a:t>
            </a:r>
            <a:endParaRPr lang="en-US" dirty="0">
              <a:solidFill>
                <a:schemeClr val="tx1"/>
              </a:solidFill>
              <a:latin typeface="+mn-lt"/>
              <a:ea typeface="Arial"/>
              <a:cs typeface="Arial"/>
              <a:sym typeface="Arial"/>
            </a:endParaRPr>
          </a:p>
          <a:p>
            <a:pPr marL="184898" indent="-184898">
              <a:buClr>
                <a:schemeClr val="dk1"/>
              </a:buClr>
              <a:buSzPct val="100000"/>
              <a:buFont typeface="Arial"/>
              <a:buChar char="•"/>
            </a:pPr>
            <a:r>
              <a:rPr lang="en-US" dirty="0">
                <a:solidFill>
                  <a:schemeClr val="tx1"/>
                </a:solidFill>
                <a:latin typeface="+mn-lt"/>
                <a:ea typeface="Arial"/>
                <a:cs typeface="Arial"/>
                <a:sym typeface="Arial"/>
              </a:rPr>
              <a:t>Anyone can fall, but as we age the risk increases</a:t>
            </a:r>
          </a:p>
          <a:p>
            <a:pPr marL="184898" indent="-184898">
              <a:buClr>
                <a:schemeClr val="dk1"/>
              </a:buClr>
              <a:buSzPct val="100000"/>
              <a:buFont typeface="Arial"/>
              <a:buChar char="•"/>
            </a:pPr>
            <a:r>
              <a:rPr lang="en-US" dirty="0">
                <a:solidFill>
                  <a:schemeClr val="tx1"/>
                </a:solidFill>
                <a:latin typeface="+mn-lt"/>
                <a:ea typeface="Arial"/>
                <a:cs typeface="Arial"/>
                <a:sym typeface="Arial"/>
              </a:rPr>
              <a:t>If you look to your right and now to your left, one of you will probably fall at least once this year.</a:t>
            </a:r>
          </a:p>
          <a:p>
            <a:pPr marL="184898" indent="-184898" defTabSz="966612">
              <a:buClr>
                <a:schemeClr val="dk1"/>
              </a:buClr>
              <a:buSzPct val="100000"/>
              <a:buFont typeface="Arial"/>
              <a:buChar char="•"/>
              <a:defRPr/>
            </a:pPr>
            <a:r>
              <a:rPr lang="en-US" sz="1300" dirty="0">
                <a:latin typeface="Helvetica Neue"/>
                <a:sym typeface="Arial"/>
              </a:rPr>
              <a:t>Falls are not a normal part of aging</a:t>
            </a:r>
          </a:p>
          <a:p>
            <a:pPr marL="179615" indent="-179615" defTabSz="966612">
              <a:buClr>
                <a:schemeClr val="dk1"/>
              </a:buClr>
              <a:buSzPct val="100000"/>
              <a:buFont typeface="Arial"/>
              <a:buChar char="•"/>
              <a:defRPr/>
            </a:pPr>
            <a:endParaRPr lang="en-US" sz="1300" dirty="0">
              <a:latin typeface="Helvetica Neue"/>
              <a:sym typeface="Arial"/>
            </a:endParaRPr>
          </a:p>
          <a:p>
            <a:endParaRPr lang="en-CA" dirty="0"/>
          </a:p>
        </p:txBody>
      </p:sp>
      <p:sp>
        <p:nvSpPr>
          <p:cNvPr id="5" name="Date Placeholder 4"/>
          <p:cNvSpPr>
            <a:spLocks noGrp="1"/>
          </p:cNvSpPr>
          <p:nvPr>
            <p:ph type="dt" idx="11"/>
          </p:nvPr>
        </p:nvSpPr>
        <p:spPr/>
        <p:txBody>
          <a:bodyPr/>
          <a:lstStyle/>
          <a:p>
            <a:fld id="{4F496FD4-4DC2-488C-9EB3-5968826E7B5A}" type="datetime3">
              <a:rPr lang="en-CA" smtClean="0"/>
              <a:t>30 October 2018</a:t>
            </a:fld>
            <a:endParaRPr lang="en-CA"/>
          </a:p>
        </p:txBody>
      </p:sp>
    </p:spTree>
    <p:extLst>
      <p:ext uri="{BB962C8B-B14F-4D97-AF65-F5344CB8AC3E}">
        <p14:creationId xmlns:p14="http://schemas.microsoft.com/office/powerpoint/2010/main" val="22126427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913" marR="0" indent="-169913" algn="l" defTabSz="914400" rtl="0" eaLnBrk="1" fontAlgn="auto" latinLnBrk="0" hangingPunct="1">
              <a:lnSpc>
                <a:spcPct val="100000"/>
              </a:lnSpc>
              <a:spcBef>
                <a:spcPts val="0"/>
              </a:spcBef>
              <a:spcAft>
                <a:spcPts val="0"/>
              </a:spcAft>
              <a:buClr>
                <a:schemeClr val="dk1"/>
              </a:buClr>
              <a:buSzPct val="100000"/>
              <a:buFont typeface="Arial"/>
              <a:buChar char="•"/>
              <a:tabLst/>
              <a:defRPr/>
            </a:pPr>
            <a:r>
              <a:rPr lang="en-CA" sz="1200" kern="1200" dirty="0">
                <a:solidFill>
                  <a:schemeClr val="tx1"/>
                </a:solidFill>
                <a:effectLst/>
                <a:latin typeface="+mn-lt"/>
                <a:ea typeface="+mn-ea"/>
                <a:cs typeface="+mn-cs"/>
              </a:rPr>
              <a:t>Postural hypotension is a drop in blood pressure that happens when you get up from lying, sitting or bending over. This can affect how much blood gets to your brain and can make you feel dizzy, weak, lightheaded or may even pass out</a:t>
            </a:r>
            <a:r>
              <a:rPr lang="en-CA" sz="1200" kern="1200" dirty="0" smtClean="0">
                <a:solidFill>
                  <a:schemeClr val="tx1"/>
                </a:solidFill>
                <a:effectLst/>
                <a:latin typeface="+mn-lt"/>
                <a:ea typeface="+mn-ea"/>
                <a:cs typeface="+mn-cs"/>
              </a:rPr>
              <a:t>. </a:t>
            </a:r>
            <a:r>
              <a:rPr lang="en-CA" sz="1200" kern="1200" dirty="0">
                <a:solidFill>
                  <a:schemeClr val="tx1"/>
                </a:solidFill>
                <a:effectLst/>
                <a:latin typeface="+mn-lt"/>
                <a:ea typeface="+mn-ea"/>
                <a:cs typeface="+mn-cs"/>
              </a:rPr>
              <a:t>This may cause you to fall</a:t>
            </a:r>
            <a:r>
              <a:rPr lang="en-CA" sz="1200" kern="1200" dirty="0" smtClean="0">
                <a:solidFill>
                  <a:schemeClr val="tx1"/>
                </a:solidFill>
                <a:effectLst/>
                <a:latin typeface="+mn-lt"/>
                <a:ea typeface="+mn-ea"/>
                <a:cs typeface="+mn-cs"/>
              </a:rPr>
              <a:t>. </a:t>
            </a:r>
            <a:endParaRPr lang="en-US" sz="1200" kern="1200" dirty="0">
              <a:solidFill>
                <a:schemeClr val="dk1"/>
              </a:solidFill>
              <a:effectLst/>
              <a:latin typeface="Arial"/>
              <a:ea typeface="+mn-ea"/>
              <a:cs typeface="Arial"/>
              <a:sym typeface="Arial"/>
            </a:endParaRPr>
          </a:p>
          <a:p>
            <a:pPr marL="169913" marR="0" indent="-169913" algn="l" defTabSz="914400" rtl="0" eaLnBrk="1" fontAlgn="auto" latinLnBrk="0" hangingPunct="1">
              <a:lnSpc>
                <a:spcPct val="100000"/>
              </a:lnSpc>
              <a:spcBef>
                <a:spcPts val="0"/>
              </a:spcBef>
              <a:spcAft>
                <a:spcPts val="0"/>
              </a:spcAft>
              <a:buClr>
                <a:schemeClr val="dk1"/>
              </a:buClr>
              <a:buSzPct val="100000"/>
              <a:buFont typeface="Arial"/>
              <a:buChar char="•"/>
              <a:tabLst/>
              <a:defRPr/>
            </a:pPr>
            <a:r>
              <a:rPr lang="en-CA" sz="1200" kern="1200" dirty="0">
                <a:solidFill>
                  <a:schemeClr val="tx1"/>
                </a:solidFill>
                <a:effectLst/>
                <a:latin typeface="+mn-lt"/>
                <a:ea typeface="+mn-ea"/>
                <a:cs typeface="+mn-cs"/>
              </a:rPr>
              <a:t>Your health care provider should test your blood pressure with you laying down and standing up to determine if you have postural </a:t>
            </a:r>
            <a:r>
              <a:rPr lang="en-CA" sz="1200" kern="1200" dirty="0" smtClean="0">
                <a:solidFill>
                  <a:schemeClr val="tx1"/>
                </a:solidFill>
                <a:effectLst/>
                <a:latin typeface="+mn-lt"/>
                <a:ea typeface="+mn-ea"/>
                <a:cs typeface="+mn-cs"/>
              </a:rPr>
              <a:t>hypotension.</a:t>
            </a:r>
            <a:endParaRPr lang="en-CA" sz="1200" kern="1200" dirty="0">
              <a:solidFill>
                <a:schemeClr val="tx1"/>
              </a:solidFill>
              <a:effectLst/>
              <a:latin typeface="+mn-lt"/>
              <a:ea typeface="+mn-ea"/>
              <a:cs typeface="+mn-cs"/>
            </a:endParaRPr>
          </a:p>
          <a:p>
            <a:pPr marL="169913" marR="0" indent="-169913" algn="l" defTabSz="914400" rtl="0" eaLnBrk="1" fontAlgn="auto" latinLnBrk="0" hangingPunct="1">
              <a:lnSpc>
                <a:spcPct val="100000"/>
              </a:lnSpc>
              <a:spcBef>
                <a:spcPts val="0"/>
              </a:spcBef>
              <a:spcAft>
                <a:spcPts val="0"/>
              </a:spcAft>
              <a:buClr>
                <a:schemeClr val="dk1"/>
              </a:buClr>
              <a:buSzPct val="100000"/>
              <a:buFont typeface="Arial"/>
              <a:buChar char="•"/>
              <a:tabLst/>
              <a:defRPr/>
            </a:pPr>
            <a:r>
              <a:rPr lang="en-US" dirty="0">
                <a:solidFill>
                  <a:schemeClr val="dk1"/>
                </a:solidFill>
                <a:latin typeface="Arial"/>
                <a:ea typeface="Arial"/>
                <a:cs typeface="Arial"/>
                <a:sym typeface="Arial"/>
              </a:rPr>
              <a:t>Not everyone with postural hypotension feels dizzy so it’s worthwhile getting it checked.</a:t>
            </a:r>
          </a:p>
          <a:p>
            <a:pPr marL="0" indent="0">
              <a:buClr>
                <a:schemeClr val="dk1"/>
              </a:buClr>
              <a:buSzPct val="100000"/>
              <a:buFont typeface="Arial"/>
              <a:buNone/>
            </a:pPr>
            <a:endParaRPr lang="en-CA"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Mild </a:t>
            </a:r>
            <a:r>
              <a:rPr lang="en-CA" sz="1200" kern="1200" dirty="0">
                <a:solidFill>
                  <a:schemeClr val="tx1"/>
                </a:solidFill>
                <a:effectLst/>
                <a:latin typeface="+mn-lt"/>
                <a:ea typeface="+mn-ea"/>
                <a:cs typeface="+mn-cs"/>
              </a:rPr>
              <a:t>physical exercise can improve blood flow. Speak to your doctor about an exercise program to reduce the symptoms of postural hypotension </a:t>
            </a:r>
            <a:r>
              <a:rPr lang="en-CA" sz="1200" kern="1200" dirty="0" smtClean="0">
                <a:solidFill>
                  <a:schemeClr val="tx1"/>
                </a:solidFill>
                <a:effectLst/>
                <a:latin typeface="+mn-lt"/>
                <a:ea typeface="+mn-ea"/>
                <a:cs typeface="+mn-cs"/>
              </a:rPr>
              <a:t>.</a:t>
            </a:r>
            <a:endParaRPr lang="en-CA" sz="105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Drink 6-8 glasses or water or other fluid each day. If you have heart failure or are on water pills, talk to your health care provider about how much you should drink</a:t>
            </a:r>
            <a:r>
              <a:rPr lang="en-CA" sz="1200" kern="1200" dirty="0" smtClean="0">
                <a:solidFill>
                  <a:schemeClr val="tx1"/>
                </a:solidFill>
                <a:effectLst/>
                <a:latin typeface="+mn-lt"/>
                <a:ea typeface="+mn-ea"/>
                <a:cs typeface="+mn-cs"/>
              </a:rPr>
              <a:t>.</a:t>
            </a:r>
            <a:r>
              <a:rPr lang="en-CA" sz="1200" kern="1200" baseline="30000" dirty="0" smtClean="0">
                <a:solidFill>
                  <a:schemeClr val="tx1"/>
                </a:solidFill>
                <a:effectLst/>
                <a:latin typeface="+mn-lt"/>
                <a:ea typeface="+mn-ea"/>
                <a:cs typeface="+mn-cs"/>
              </a:rPr>
              <a:t>   </a:t>
            </a:r>
            <a:r>
              <a:rPr lang="en-US" sz="1050" dirty="0" smtClean="0">
                <a:solidFill>
                  <a:schemeClr val="dk1"/>
                </a:solidFill>
                <a:latin typeface="+mn-lt"/>
                <a:ea typeface="Arial"/>
                <a:cs typeface="Arial"/>
                <a:sym typeface="Arial"/>
              </a:rPr>
              <a:t>(Clarify that </a:t>
            </a:r>
            <a:r>
              <a:rPr lang="en-US" sz="1050" dirty="0">
                <a:solidFill>
                  <a:schemeClr val="dk1"/>
                </a:solidFill>
                <a:latin typeface="+mn-lt"/>
                <a:ea typeface="Arial"/>
                <a:cs typeface="Arial"/>
                <a:sym typeface="Arial"/>
              </a:rPr>
              <a:t>it’s not 6 - 8 glasses of water plus other fluids, but a total of 6 - 8 glasses of fluids).</a:t>
            </a:r>
            <a:endParaRPr lang="en-CA" sz="1050" kern="1200" dirty="0">
              <a:solidFill>
                <a:schemeClr val="tx1"/>
              </a:solidFill>
              <a:effectLst/>
              <a:latin typeface="+mn-lt"/>
              <a:ea typeface="+mn-ea"/>
              <a:cs typeface="+mn-cs"/>
            </a:endParaRPr>
          </a:p>
          <a:p>
            <a:pPr marL="0" indent="0">
              <a:buClr>
                <a:schemeClr val="dk1"/>
              </a:buClr>
              <a:buSzPct val="100000"/>
              <a:buFont typeface="Arial"/>
              <a:buNone/>
            </a:pPr>
            <a:endParaRPr lang="en-US" dirty="0">
              <a:solidFill>
                <a:schemeClr val="dk1"/>
              </a:solidFill>
              <a:latin typeface="+mn-lt"/>
              <a:ea typeface="Arial"/>
              <a:cs typeface="Arial"/>
              <a:sym typeface="Arial"/>
            </a:endParaRPr>
          </a:p>
          <a:p>
            <a:pPr marL="169913" indent="-169913">
              <a:buClr>
                <a:schemeClr val="dk1"/>
              </a:buClr>
              <a:buSzPct val="100000"/>
              <a:buFont typeface="Arial"/>
              <a:buChar char="•"/>
            </a:pPr>
            <a:endParaRPr lang="en-US" dirty="0">
              <a:solidFill>
                <a:schemeClr val="dk1"/>
              </a:solidFill>
              <a:latin typeface="Arial"/>
              <a:ea typeface="Arial"/>
              <a:cs typeface="Arial"/>
              <a:sym typeface="Arial"/>
            </a:endParaRPr>
          </a:p>
        </p:txBody>
      </p:sp>
      <p:sp>
        <p:nvSpPr>
          <p:cNvPr id="5" name="Date Placeholder 4"/>
          <p:cNvSpPr>
            <a:spLocks noGrp="1"/>
          </p:cNvSpPr>
          <p:nvPr>
            <p:ph type="dt" idx="11"/>
          </p:nvPr>
        </p:nvSpPr>
        <p:spPr/>
        <p:txBody>
          <a:bodyPr/>
          <a:lstStyle/>
          <a:p>
            <a:fld id="{A8AA386C-0E1F-421E-B2B7-A4F0FE2A0F31}" type="datetime3">
              <a:rPr lang="en-CA" smtClean="0"/>
              <a:t>30 October 2018</a:t>
            </a:fld>
            <a:endParaRPr lang="en-CA"/>
          </a:p>
        </p:txBody>
      </p:sp>
    </p:spTree>
    <p:extLst>
      <p:ext uri="{BB962C8B-B14F-4D97-AF65-F5344CB8AC3E}">
        <p14:creationId xmlns:p14="http://schemas.microsoft.com/office/powerpoint/2010/main" val="32531775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0" indent="-181220">
              <a:buClr>
                <a:schemeClr val="dk1"/>
              </a:buClr>
              <a:buSzPct val="100000"/>
              <a:buFont typeface="Arial"/>
              <a:buChar char="•"/>
            </a:pPr>
            <a:r>
              <a:rPr lang="en-US" dirty="0">
                <a:solidFill>
                  <a:schemeClr val="dk1"/>
                </a:solidFill>
                <a:latin typeface="Arial"/>
                <a:ea typeface="Arial"/>
                <a:cs typeface="Arial"/>
                <a:sym typeface="Arial"/>
              </a:rPr>
              <a:t>If you do feel dizzy when you get up, or if your healthcare provider has told you that you have postural hypotension, there are some things you can do.</a:t>
            </a:r>
          </a:p>
          <a:p>
            <a:pPr marL="181220" indent="-181220">
              <a:buClr>
                <a:schemeClr val="dk1"/>
              </a:buClr>
              <a:buSzPct val="100000"/>
              <a:buFont typeface="Arial"/>
              <a:buChar char="•"/>
            </a:pPr>
            <a:endParaRPr lang="en-US" dirty="0">
              <a:solidFill>
                <a:schemeClr val="dk1"/>
              </a:solidFill>
              <a:latin typeface="Arial"/>
              <a:ea typeface="Arial"/>
              <a:cs typeface="Arial"/>
              <a:sym typeface="Arial"/>
            </a:endParaRPr>
          </a:p>
          <a:p>
            <a:pPr marL="181220" indent="-181220" defTabSz="966612">
              <a:buClr>
                <a:schemeClr val="dk1"/>
              </a:buClr>
              <a:buSzPct val="100000"/>
              <a:buFont typeface="Arial"/>
              <a:buChar char="•"/>
              <a:defRPr/>
            </a:pPr>
            <a:r>
              <a:rPr lang="en-CA" sz="1300" dirty="0"/>
              <a:t>Before getting out of bed or from a chair, clench your fists for half a minute. This helps to raise your blood pressure before you get up. If you have wrist pain, trying toe-raises or leg-crossing &amp; flexing your leg muscles</a:t>
            </a:r>
            <a:r>
              <a:rPr lang="en-CA" sz="1300" dirty="0" smtClean="0"/>
              <a:t>.</a:t>
            </a:r>
            <a:endParaRPr lang="en-CA" sz="1100" dirty="0"/>
          </a:p>
          <a:p>
            <a:pPr marL="181220" indent="-181220" defTabSz="966612">
              <a:buClr>
                <a:schemeClr val="dk1"/>
              </a:buClr>
              <a:buSzPct val="100000"/>
              <a:buFont typeface="Arial"/>
              <a:buChar char="•"/>
              <a:defRPr/>
            </a:pPr>
            <a:r>
              <a:rPr lang="en-US" b="1" dirty="0">
                <a:solidFill>
                  <a:schemeClr val="dk1"/>
                </a:solidFill>
                <a:latin typeface="+mn-lt"/>
                <a:ea typeface="Arial"/>
                <a:cs typeface="Arial"/>
                <a:sym typeface="Arial"/>
              </a:rPr>
              <a:t>Demonstrate</a:t>
            </a:r>
            <a:r>
              <a:rPr lang="en-US" b="1" baseline="0" dirty="0">
                <a:solidFill>
                  <a:schemeClr val="dk1"/>
                </a:solidFill>
                <a:latin typeface="+mn-lt"/>
                <a:ea typeface="Arial"/>
                <a:cs typeface="Arial"/>
                <a:sym typeface="Arial"/>
              </a:rPr>
              <a:t> this</a:t>
            </a:r>
            <a:r>
              <a:rPr lang="en-US" b="1" dirty="0" smtClean="0">
                <a:solidFill>
                  <a:schemeClr val="dk1"/>
                </a:solidFill>
                <a:latin typeface="+mn-lt"/>
                <a:ea typeface="Arial"/>
                <a:cs typeface="Arial"/>
                <a:sym typeface="Arial"/>
              </a:rPr>
              <a:t>.</a:t>
            </a:r>
            <a:endParaRPr lang="en-US" b="1" dirty="0">
              <a:solidFill>
                <a:schemeClr val="dk1"/>
              </a:solidFill>
              <a:latin typeface="+mn-lt"/>
              <a:ea typeface="Arial"/>
              <a:cs typeface="Arial"/>
              <a:sym typeface="Arial"/>
            </a:endParaRPr>
          </a:p>
        </p:txBody>
      </p:sp>
      <p:sp>
        <p:nvSpPr>
          <p:cNvPr id="5" name="Date Placeholder 4"/>
          <p:cNvSpPr>
            <a:spLocks noGrp="1"/>
          </p:cNvSpPr>
          <p:nvPr>
            <p:ph type="dt" idx="11"/>
          </p:nvPr>
        </p:nvSpPr>
        <p:spPr/>
        <p:txBody>
          <a:bodyPr/>
          <a:lstStyle/>
          <a:p>
            <a:fld id="{853B51E7-0DBB-4E45-9029-4CE3487845A4}" type="datetime3">
              <a:rPr lang="en-CA" smtClean="0"/>
              <a:t>30 October 2018</a:t>
            </a:fld>
            <a:endParaRPr lang="en-CA"/>
          </a:p>
        </p:txBody>
      </p:sp>
    </p:spTree>
    <p:extLst>
      <p:ext uri="{BB962C8B-B14F-4D97-AF65-F5344CB8AC3E}">
        <p14:creationId xmlns:p14="http://schemas.microsoft.com/office/powerpoint/2010/main" val="12906709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buSzPct val="25000"/>
            </a:pPr>
            <a:r>
              <a:rPr lang="en-CA" b="1" dirty="0">
                <a:solidFill>
                  <a:schemeClr val="dk1"/>
                </a:solidFill>
                <a:latin typeface="+mn-lt"/>
                <a:ea typeface="Calibri"/>
                <a:cs typeface="Calibri"/>
                <a:sym typeface="Calibri"/>
              </a:rPr>
              <a:t>Note:</a:t>
            </a:r>
            <a:r>
              <a:rPr lang="en-CA" b="1" baseline="0" dirty="0">
                <a:solidFill>
                  <a:schemeClr val="dk1"/>
                </a:solidFill>
                <a:latin typeface="+mn-lt"/>
                <a:ea typeface="Calibri"/>
                <a:cs typeface="Calibri"/>
                <a:sym typeface="Calibri"/>
              </a:rPr>
              <a:t>  </a:t>
            </a:r>
            <a:r>
              <a:rPr lang="en-CA" dirty="0">
                <a:solidFill>
                  <a:schemeClr val="dk1"/>
                </a:solidFill>
                <a:latin typeface="+mn-lt"/>
                <a:ea typeface="Calibri"/>
                <a:cs typeface="Calibri"/>
                <a:sym typeface="Calibri"/>
              </a:rPr>
              <a:t>Check with staff where presenting re: their procedures when someone has fallen</a:t>
            </a:r>
          </a:p>
          <a:p>
            <a:pPr marL="0" lvl="1">
              <a:buSzPct val="25000"/>
            </a:pPr>
            <a:r>
              <a:rPr lang="en-CA" dirty="0">
                <a:solidFill>
                  <a:schemeClr val="dk1"/>
                </a:solidFill>
                <a:latin typeface="+mn-lt"/>
                <a:ea typeface="Calibri"/>
                <a:cs typeface="Calibri"/>
                <a:sym typeface="Calibri"/>
              </a:rPr>
              <a:t>How To Get Up</a:t>
            </a:r>
            <a:r>
              <a:rPr lang="en-CA" baseline="0" dirty="0">
                <a:solidFill>
                  <a:schemeClr val="dk1"/>
                </a:solidFill>
                <a:latin typeface="+mn-lt"/>
                <a:ea typeface="Calibri"/>
                <a:cs typeface="Calibri"/>
                <a:sym typeface="Calibri"/>
              </a:rPr>
              <a:t> from the floor by yourself after a </a:t>
            </a:r>
            <a:r>
              <a:rPr lang="en-CA" baseline="0" dirty="0" smtClean="0">
                <a:solidFill>
                  <a:schemeClr val="dk1"/>
                </a:solidFill>
                <a:latin typeface="+mn-lt"/>
                <a:ea typeface="Calibri"/>
                <a:cs typeface="Calibri"/>
                <a:sym typeface="Calibri"/>
              </a:rPr>
              <a:t>fall.</a:t>
            </a:r>
            <a:endParaRPr lang="en-CA" dirty="0">
              <a:solidFill>
                <a:schemeClr val="dk1"/>
              </a:solidFill>
              <a:latin typeface="+mn-lt"/>
              <a:ea typeface="Calibri"/>
              <a:cs typeface="Calibri"/>
              <a:sym typeface="Calibri"/>
            </a:endParaRPr>
          </a:p>
          <a:p>
            <a:pPr marL="0" lvl="1">
              <a:buSzPct val="25000"/>
            </a:pPr>
            <a:r>
              <a:rPr lang="en-CA" dirty="0">
                <a:solidFill>
                  <a:schemeClr val="dk1"/>
                </a:solidFill>
                <a:latin typeface="+mn-lt"/>
                <a:ea typeface="Calibri"/>
                <a:cs typeface="Calibri"/>
                <a:sym typeface="Calibri"/>
              </a:rPr>
              <a:t>It’s important to know how to safely get up from the floor if you have fallen and </a:t>
            </a:r>
            <a:r>
              <a:rPr lang="en-CA" b="1" u="sng" dirty="0">
                <a:solidFill>
                  <a:schemeClr val="dk1"/>
                </a:solidFill>
                <a:latin typeface="+mn-lt"/>
                <a:ea typeface="Calibri"/>
                <a:cs typeface="Calibri"/>
                <a:sym typeface="Calibri"/>
              </a:rPr>
              <a:t>are NOT injured</a:t>
            </a:r>
            <a:r>
              <a:rPr lang="en-CA" dirty="0">
                <a:solidFill>
                  <a:schemeClr val="dk1"/>
                </a:solidFill>
                <a:latin typeface="+mn-lt"/>
                <a:ea typeface="Calibri"/>
                <a:cs typeface="Calibri"/>
                <a:sym typeface="Calibri"/>
              </a:rPr>
              <a:t>.  </a:t>
            </a:r>
          </a:p>
          <a:p>
            <a:pPr marL="0" lvl="1">
              <a:buSzPct val="25000"/>
            </a:pPr>
            <a:r>
              <a:rPr lang="en-CA" dirty="0" smtClean="0">
                <a:solidFill>
                  <a:schemeClr val="dk1"/>
                </a:solidFill>
                <a:latin typeface="+mn-lt"/>
                <a:ea typeface="Calibri"/>
                <a:cs typeface="Calibri"/>
                <a:sym typeface="Calibri"/>
              </a:rPr>
              <a:t>This </a:t>
            </a:r>
            <a:r>
              <a:rPr lang="en-CA" dirty="0">
                <a:solidFill>
                  <a:schemeClr val="dk1"/>
                </a:solidFill>
                <a:latin typeface="+mn-lt"/>
                <a:ea typeface="Calibri"/>
                <a:cs typeface="Calibri"/>
                <a:sym typeface="Calibri"/>
              </a:rPr>
              <a:t>document was </a:t>
            </a:r>
            <a:r>
              <a:rPr lang="en-CA" dirty="0" smtClean="0">
                <a:solidFill>
                  <a:schemeClr val="dk1"/>
                </a:solidFill>
                <a:latin typeface="+mn-lt"/>
                <a:ea typeface="Calibri"/>
                <a:cs typeface="Calibri"/>
                <a:sym typeface="Calibri"/>
              </a:rPr>
              <a:t>created when </a:t>
            </a:r>
            <a:r>
              <a:rPr lang="en-CA" dirty="0">
                <a:solidFill>
                  <a:schemeClr val="dk1"/>
                </a:solidFill>
                <a:latin typeface="+mn-lt"/>
                <a:ea typeface="Calibri"/>
                <a:cs typeface="Calibri"/>
                <a:sym typeface="Calibri"/>
              </a:rPr>
              <a:t>EMS (ambulance service) visited the same woman 11 out of 13 days because she had fallen but didn’t know how to get up. She was never transferred to </a:t>
            </a:r>
            <a:r>
              <a:rPr lang="en-CA" dirty="0" smtClean="0">
                <a:solidFill>
                  <a:schemeClr val="dk1"/>
                </a:solidFill>
                <a:latin typeface="+mn-lt"/>
                <a:ea typeface="Calibri"/>
                <a:cs typeface="Calibri"/>
                <a:sym typeface="Calibri"/>
              </a:rPr>
              <a:t>hospital because she was not injured. </a:t>
            </a:r>
            <a:r>
              <a:rPr lang="en-CA" dirty="0">
                <a:solidFill>
                  <a:schemeClr val="dk1"/>
                </a:solidFill>
                <a:latin typeface="+mn-lt"/>
                <a:ea typeface="Calibri"/>
                <a:cs typeface="Calibri"/>
                <a:sym typeface="Calibri"/>
              </a:rPr>
              <a:t>It is important to know how to safely get up</a:t>
            </a:r>
            <a:r>
              <a:rPr lang="en-CA" dirty="0" smtClean="0">
                <a:solidFill>
                  <a:schemeClr val="dk1"/>
                </a:solidFill>
                <a:latin typeface="+mn-lt"/>
                <a:ea typeface="Calibri"/>
                <a:cs typeface="Calibri"/>
                <a:sym typeface="Calibri"/>
              </a:rPr>
              <a:t>.</a:t>
            </a:r>
            <a:endParaRPr lang="en-CA" b="1" dirty="0">
              <a:solidFill>
                <a:schemeClr val="dk1"/>
              </a:solidFill>
              <a:latin typeface="+mn-lt"/>
              <a:ea typeface="Calibri"/>
              <a:cs typeface="Calibri"/>
              <a:sym typeface="Calibri"/>
            </a:endParaRPr>
          </a:p>
          <a:p>
            <a:pPr marL="171431" lvl="1" indent="-171431">
              <a:buClr>
                <a:schemeClr val="dk1"/>
              </a:buClr>
              <a:buSzPct val="100000"/>
              <a:buFont typeface="Arial"/>
              <a:buChar char="•"/>
            </a:pPr>
            <a:r>
              <a:rPr lang="en-CA" b="1" u="sng" baseline="0" dirty="0" smtClean="0">
                <a:solidFill>
                  <a:schemeClr val="dk1"/>
                </a:solidFill>
                <a:latin typeface="+mn-lt"/>
                <a:ea typeface="Calibri"/>
                <a:cs typeface="Calibri"/>
                <a:sym typeface="Calibri"/>
              </a:rPr>
              <a:t>PLEASE NOTE:  Do </a:t>
            </a:r>
            <a:r>
              <a:rPr lang="en-CA" b="1" u="sng" baseline="0" dirty="0">
                <a:solidFill>
                  <a:schemeClr val="dk1"/>
                </a:solidFill>
                <a:latin typeface="+mn-lt"/>
                <a:ea typeface="Calibri"/>
                <a:cs typeface="Calibri"/>
                <a:sym typeface="Calibri"/>
              </a:rPr>
              <a:t>not lift a person after they have fallen.  You may hurt yourself or hurt the person who has fallen.</a:t>
            </a:r>
          </a:p>
          <a:p>
            <a:pPr marL="171431" lvl="1" indent="-171431">
              <a:buClr>
                <a:schemeClr val="dk1"/>
              </a:buClr>
              <a:buSzPct val="100000"/>
              <a:buFont typeface="Arial"/>
              <a:buChar char="•"/>
            </a:pPr>
            <a:endParaRPr lang="en-CA" b="1" dirty="0" smtClean="0">
              <a:solidFill>
                <a:schemeClr val="dk1"/>
              </a:solidFill>
              <a:latin typeface="+mn-lt"/>
              <a:ea typeface="Calibri"/>
              <a:cs typeface="Calibri"/>
              <a:sym typeface="Calibri"/>
            </a:endParaRPr>
          </a:p>
          <a:p>
            <a:pPr marL="171431" lvl="1" indent="-171431">
              <a:buClr>
                <a:schemeClr val="dk1"/>
              </a:buClr>
              <a:buSzPct val="100000"/>
              <a:buFont typeface="Arial"/>
              <a:buChar char="•"/>
            </a:pPr>
            <a:r>
              <a:rPr lang="en-CA" b="1" dirty="0" smtClean="0">
                <a:solidFill>
                  <a:schemeClr val="dk1"/>
                </a:solidFill>
                <a:latin typeface="+mn-lt"/>
                <a:ea typeface="Calibri"/>
                <a:cs typeface="Calibri"/>
                <a:sym typeface="Calibri"/>
              </a:rPr>
              <a:t>Demonstrate:</a:t>
            </a:r>
            <a:r>
              <a:rPr lang="en-CA" b="1" baseline="0" dirty="0" smtClean="0">
                <a:solidFill>
                  <a:schemeClr val="dk1"/>
                </a:solidFill>
                <a:latin typeface="+mn-lt"/>
                <a:ea typeface="Calibri"/>
                <a:cs typeface="Calibri"/>
                <a:sym typeface="Calibri"/>
              </a:rPr>
              <a:t>  How to get up from the floor.  </a:t>
            </a:r>
          </a:p>
          <a:p>
            <a:pPr marL="171431" lvl="1" indent="-171431">
              <a:buClr>
                <a:schemeClr val="dk1"/>
              </a:buClr>
              <a:buSzPct val="100000"/>
              <a:buFont typeface="Arial"/>
              <a:buChar char="•"/>
            </a:pPr>
            <a:r>
              <a:rPr lang="en-CA" b="1" baseline="0" dirty="0" smtClean="0">
                <a:solidFill>
                  <a:schemeClr val="dk1"/>
                </a:solidFill>
                <a:latin typeface="+mn-lt"/>
                <a:ea typeface="Calibri"/>
                <a:cs typeface="Calibri"/>
                <a:sym typeface="Calibri"/>
              </a:rPr>
              <a:t>Ask: Is there someone who would like to try this?</a:t>
            </a:r>
          </a:p>
          <a:p>
            <a:endParaRPr lang="en-CA" dirty="0">
              <a:solidFill>
                <a:schemeClr val="dk1"/>
              </a:solidFill>
              <a:latin typeface="+mn-lt"/>
              <a:ea typeface="Calibri"/>
              <a:cs typeface="Calibri"/>
              <a:sym typeface="Calibri"/>
            </a:endParaRPr>
          </a:p>
          <a:p>
            <a:r>
              <a:rPr lang="en-CA" sz="1200" b="0" i="0" u="none" strike="noStrike" kern="1200" baseline="0" dirty="0" smtClean="0">
                <a:solidFill>
                  <a:schemeClr val="tx1"/>
                </a:solidFill>
                <a:latin typeface="+mn-lt"/>
                <a:ea typeface="+mn-ea"/>
                <a:cs typeface="+mn-cs"/>
              </a:rPr>
              <a:t>If you </a:t>
            </a:r>
            <a:r>
              <a:rPr lang="en-CA" sz="1200" b="0" i="0" u="sng" strike="noStrike" kern="1200" baseline="0" dirty="0" smtClean="0">
                <a:solidFill>
                  <a:schemeClr val="tx1"/>
                </a:solidFill>
                <a:latin typeface="+mn-lt"/>
                <a:ea typeface="+mn-ea"/>
                <a:cs typeface="+mn-cs"/>
              </a:rPr>
              <a:t>are injured </a:t>
            </a:r>
            <a:r>
              <a:rPr lang="en-CA" sz="1200" b="0" i="0" u="none" strike="noStrike" kern="1200" baseline="0" dirty="0" smtClean="0">
                <a:solidFill>
                  <a:schemeClr val="tx1"/>
                </a:solidFill>
                <a:latin typeface="+mn-lt"/>
                <a:ea typeface="+mn-ea"/>
                <a:cs typeface="+mn-cs"/>
              </a:rPr>
              <a:t>and cannot get up, call </a:t>
            </a:r>
            <a:r>
              <a:rPr lang="en-CA" sz="1200" b="0" i="0" u="none" strike="noStrike" kern="1200" baseline="0" dirty="0">
                <a:solidFill>
                  <a:schemeClr val="tx1"/>
                </a:solidFill>
                <a:latin typeface="+mn-lt"/>
                <a:ea typeface="+mn-ea"/>
                <a:cs typeface="+mn-cs"/>
              </a:rPr>
              <a:t>for </a:t>
            </a:r>
            <a:r>
              <a:rPr lang="en-CA" sz="1200" b="0" i="0" u="none" strike="noStrike" kern="1200" baseline="0" dirty="0" smtClean="0">
                <a:solidFill>
                  <a:schemeClr val="tx1"/>
                </a:solidFill>
                <a:latin typeface="+mn-lt"/>
                <a:ea typeface="+mn-ea"/>
                <a:cs typeface="+mn-cs"/>
              </a:rPr>
              <a:t>help. </a:t>
            </a:r>
            <a:r>
              <a:rPr lang="en-CA" sz="1200" b="0" i="0" u="none" strike="noStrike" kern="1200" baseline="0" dirty="0">
                <a:solidFill>
                  <a:schemeClr val="tx1"/>
                </a:solidFill>
                <a:latin typeface="+mn-lt"/>
                <a:ea typeface="+mn-ea"/>
                <a:cs typeface="+mn-cs"/>
              </a:rPr>
              <a:t>Consider an alert system or carry a phone with you.</a:t>
            </a:r>
          </a:p>
          <a:p>
            <a:endParaRPr lang="en-CA" sz="1200" b="0" i="0" u="none" strike="noStrike" kern="1200" baseline="0" dirty="0">
              <a:solidFill>
                <a:schemeClr val="tx1"/>
              </a:solidFill>
              <a:latin typeface="+mn-lt"/>
              <a:ea typeface="+mn-ea"/>
              <a:cs typeface="+mn-cs"/>
            </a:endParaRPr>
          </a:p>
          <a:p>
            <a:r>
              <a:rPr lang="en-CA" sz="1200" b="1" i="0" u="none" strike="noStrike" kern="1200" baseline="0" dirty="0">
                <a:solidFill>
                  <a:schemeClr val="tx1"/>
                </a:solidFill>
                <a:latin typeface="+mn-lt"/>
                <a:ea typeface="+mn-ea"/>
                <a:cs typeface="+mn-cs"/>
              </a:rPr>
              <a:t>Show Handout:  How to get up from the floor</a:t>
            </a:r>
          </a:p>
          <a:p>
            <a:pPr marL="0" marR="0" lvl="1" indent="0" algn="l" defTabSz="914400" rtl="0" eaLnBrk="1" fontAlgn="auto" latinLnBrk="0" hangingPunct="1">
              <a:lnSpc>
                <a:spcPct val="100000"/>
              </a:lnSpc>
              <a:spcBef>
                <a:spcPts val="0"/>
              </a:spcBef>
              <a:spcAft>
                <a:spcPts val="0"/>
              </a:spcAft>
              <a:buClrTx/>
              <a:buSzTx/>
              <a:buFontTx/>
              <a:buNone/>
              <a:tabLst/>
              <a:defRPr/>
            </a:pPr>
            <a:r>
              <a:rPr lang="en-CA" dirty="0" smtClean="0">
                <a:solidFill>
                  <a:schemeClr val="dk1"/>
                </a:solidFill>
                <a:latin typeface="+mn-lt"/>
                <a:ea typeface="Calibri"/>
                <a:cs typeface="Calibri"/>
                <a:sym typeface="Calibri"/>
              </a:rPr>
              <a:t>This resource is downloadable from </a:t>
            </a:r>
            <a:r>
              <a:rPr lang="en-CA" u="sng" dirty="0" smtClean="0">
                <a:solidFill>
                  <a:schemeClr val="dk1"/>
                </a:solidFill>
                <a:latin typeface="+mn-lt"/>
                <a:ea typeface="Calibri"/>
                <a:cs typeface="Calibri"/>
                <a:sym typeface="Calibri"/>
              </a:rPr>
              <a:t>www.findingbalancealberta.ca</a:t>
            </a:r>
            <a:r>
              <a:rPr lang="en-CA" dirty="0" smtClean="0">
                <a:solidFill>
                  <a:schemeClr val="dk1"/>
                </a:solidFill>
                <a:latin typeface="+mn-lt"/>
                <a:ea typeface="Calibri"/>
                <a:cs typeface="Calibri"/>
                <a:sym typeface="Calibri"/>
              </a:rPr>
              <a:t> in multiple languages. </a:t>
            </a:r>
          </a:p>
          <a:p>
            <a:endParaRPr lang="en-CA" dirty="0"/>
          </a:p>
        </p:txBody>
      </p:sp>
      <p:sp>
        <p:nvSpPr>
          <p:cNvPr id="4" name="Date Placeholder 3"/>
          <p:cNvSpPr>
            <a:spLocks noGrp="1"/>
          </p:cNvSpPr>
          <p:nvPr>
            <p:ph type="dt" idx="10"/>
          </p:nvPr>
        </p:nvSpPr>
        <p:spPr/>
        <p:txBody>
          <a:bodyPr/>
          <a:lstStyle/>
          <a:p>
            <a:fld id="{9FB950DC-0B4A-4852-9E8B-DB434C5CFB1D}" type="datetime3">
              <a:rPr lang="en-CA" smtClean="0"/>
              <a:t>30 October 2018</a:t>
            </a:fld>
            <a:endParaRPr lang="en-CA"/>
          </a:p>
        </p:txBody>
      </p:sp>
    </p:spTree>
    <p:extLst>
      <p:ext uri="{BB962C8B-B14F-4D97-AF65-F5344CB8AC3E}">
        <p14:creationId xmlns:p14="http://schemas.microsoft.com/office/powerpoint/2010/main" val="24025493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615" indent="-179615">
              <a:buClr>
                <a:schemeClr val="dk1"/>
              </a:buClr>
              <a:buSzPct val="100000"/>
              <a:buFont typeface="Arial"/>
              <a:buChar char="•"/>
            </a:pPr>
            <a:r>
              <a:rPr lang="en-CA" sz="1300" dirty="0"/>
              <a:t>Falls can result in serious injury. After a fall you may feel dizzy, drowsy, or have new aches and pains. See a health care provider right away! </a:t>
            </a:r>
          </a:p>
          <a:p>
            <a:pPr marL="179615" indent="-179615">
              <a:buClr>
                <a:schemeClr val="dk1"/>
              </a:buClr>
              <a:buSzPct val="100000"/>
              <a:buFont typeface="Arial"/>
              <a:buChar char="•"/>
            </a:pPr>
            <a:endParaRPr lang="en-CA" sz="1300" dirty="0">
              <a:sym typeface="Arial"/>
            </a:endParaRPr>
          </a:p>
          <a:p>
            <a:pPr marL="179615" indent="-179615">
              <a:buClr>
                <a:schemeClr val="dk1"/>
              </a:buClr>
              <a:buSzPct val="100000"/>
              <a:buFont typeface="Arial"/>
              <a:buChar char="•"/>
            </a:pPr>
            <a:r>
              <a:rPr lang="en-US" dirty="0">
                <a:solidFill>
                  <a:schemeClr val="dk1"/>
                </a:solidFill>
                <a:latin typeface="+mn-lt"/>
                <a:ea typeface="Arial"/>
                <a:cs typeface="Arial"/>
                <a:sym typeface="Arial"/>
              </a:rPr>
              <a:t>Always tell your healthcare provider if you have had a fall. Falls can act as a red </a:t>
            </a:r>
            <a:r>
              <a:rPr lang="en-US" dirty="0" smtClean="0">
                <a:solidFill>
                  <a:schemeClr val="dk1"/>
                </a:solidFill>
                <a:latin typeface="+mn-lt"/>
                <a:ea typeface="Arial"/>
                <a:cs typeface="Arial"/>
                <a:sym typeface="Arial"/>
              </a:rPr>
              <a:t>flag.</a:t>
            </a:r>
            <a:r>
              <a:rPr lang="en-US" baseline="0" dirty="0" smtClean="0">
                <a:solidFill>
                  <a:schemeClr val="dk1"/>
                </a:solidFill>
                <a:latin typeface="+mn-lt"/>
                <a:ea typeface="Arial"/>
                <a:cs typeface="Arial"/>
                <a:sym typeface="Arial"/>
              </a:rPr>
              <a:t>  I</a:t>
            </a:r>
            <a:r>
              <a:rPr lang="en-US" dirty="0" smtClean="0">
                <a:solidFill>
                  <a:schemeClr val="dk1"/>
                </a:solidFill>
                <a:latin typeface="+mn-lt"/>
                <a:ea typeface="Arial"/>
                <a:cs typeface="Arial"/>
                <a:sym typeface="Arial"/>
              </a:rPr>
              <a:t>t’s </a:t>
            </a:r>
            <a:r>
              <a:rPr lang="en-US" dirty="0">
                <a:solidFill>
                  <a:schemeClr val="dk1"/>
                </a:solidFill>
                <a:latin typeface="+mn-lt"/>
                <a:ea typeface="Arial"/>
                <a:cs typeface="Arial"/>
                <a:sym typeface="Arial"/>
              </a:rPr>
              <a:t>important to tell a healthcare provider so </a:t>
            </a:r>
            <a:r>
              <a:rPr lang="en-US" dirty="0" smtClean="0">
                <a:solidFill>
                  <a:schemeClr val="dk1"/>
                </a:solidFill>
                <a:latin typeface="+mn-lt"/>
                <a:ea typeface="Arial"/>
                <a:cs typeface="Arial"/>
                <a:sym typeface="Arial"/>
              </a:rPr>
              <a:t>you can explore the reasons why you may have fallen and to prevent if from happening again. </a:t>
            </a:r>
          </a:p>
          <a:p>
            <a:pPr marL="179615" indent="-179615">
              <a:buClr>
                <a:schemeClr val="dk1"/>
              </a:buClr>
              <a:buSzPct val="100000"/>
              <a:buFont typeface="Arial"/>
              <a:buChar char="•"/>
            </a:pPr>
            <a:r>
              <a:rPr lang="en-US" dirty="0" smtClean="0">
                <a:solidFill>
                  <a:schemeClr val="dk1"/>
                </a:solidFill>
                <a:latin typeface="+mn-lt"/>
                <a:ea typeface="Arial"/>
                <a:cs typeface="Arial"/>
                <a:sym typeface="Arial"/>
              </a:rPr>
              <a:t>Ask </a:t>
            </a:r>
            <a:r>
              <a:rPr lang="en-US" dirty="0">
                <a:solidFill>
                  <a:schemeClr val="dk1"/>
                </a:solidFill>
                <a:latin typeface="+mn-lt"/>
                <a:ea typeface="Arial"/>
                <a:cs typeface="Arial"/>
                <a:sym typeface="Arial"/>
              </a:rPr>
              <a:t>about programs in your area.</a:t>
            </a:r>
          </a:p>
          <a:p>
            <a:r>
              <a:rPr lang="en-US" dirty="0">
                <a:solidFill>
                  <a:schemeClr val="dk1"/>
                </a:solidFill>
                <a:latin typeface="+mn-lt"/>
                <a:ea typeface="Arial"/>
                <a:cs typeface="Arial"/>
                <a:sym typeface="Arial"/>
              </a:rPr>
              <a:t>Refer to Health Link Alberta or  Finding Balance website (www.findingbalancealberta.ca).</a:t>
            </a:r>
            <a:endParaRPr lang="en-CA" sz="1300" dirty="0"/>
          </a:p>
        </p:txBody>
      </p:sp>
      <p:sp>
        <p:nvSpPr>
          <p:cNvPr id="5" name="Date Placeholder 4"/>
          <p:cNvSpPr>
            <a:spLocks noGrp="1"/>
          </p:cNvSpPr>
          <p:nvPr>
            <p:ph type="dt" idx="11"/>
          </p:nvPr>
        </p:nvSpPr>
        <p:spPr/>
        <p:txBody>
          <a:bodyPr/>
          <a:lstStyle/>
          <a:p>
            <a:fld id="{A5183E3E-83AA-4A1C-9375-8619C22C08C1}" type="datetime3">
              <a:rPr lang="en-CA" smtClean="0"/>
              <a:t>30 October 2018</a:t>
            </a:fld>
            <a:endParaRPr lang="en-CA"/>
          </a:p>
        </p:txBody>
      </p:sp>
    </p:spTree>
    <p:extLst>
      <p:ext uri="{BB962C8B-B14F-4D97-AF65-F5344CB8AC3E}">
        <p14:creationId xmlns:p14="http://schemas.microsoft.com/office/powerpoint/2010/main" val="2082500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Falls Self Risk Assessment – can be done individually</a:t>
            </a:r>
            <a:r>
              <a:rPr lang="en-CA" baseline="0" dirty="0"/>
              <a:t> at the presentation or at home</a:t>
            </a:r>
          </a:p>
          <a:p>
            <a:endParaRPr lang="en-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dk1"/>
                </a:solidFill>
                <a:latin typeface="+mn-lt"/>
                <a:ea typeface="Arial"/>
                <a:cs typeface="Arial"/>
                <a:sym typeface="Arial"/>
              </a:rPr>
              <a:t>Say:  You can complete the Falls </a:t>
            </a:r>
            <a:r>
              <a:rPr lang="en-US" b="1" dirty="0" smtClean="0">
                <a:solidFill>
                  <a:schemeClr val="dk1"/>
                </a:solidFill>
                <a:latin typeface="+mn-lt"/>
                <a:ea typeface="Arial"/>
                <a:cs typeface="Arial"/>
                <a:sym typeface="Arial"/>
              </a:rPr>
              <a:t>Self Risk </a:t>
            </a:r>
            <a:r>
              <a:rPr lang="en-US" b="1" dirty="0">
                <a:solidFill>
                  <a:schemeClr val="dk1"/>
                </a:solidFill>
                <a:latin typeface="+mn-lt"/>
                <a:ea typeface="Arial"/>
                <a:cs typeface="Arial"/>
                <a:sym typeface="Arial"/>
              </a:rPr>
              <a:t>Checklist to see if you are at risk of falling and how you can stay safe. </a:t>
            </a:r>
            <a:endParaRPr lang="en-CA" baseline="0" dirty="0"/>
          </a:p>
          <a:p>
            <a:endParaRPr lang="en-CA" baseline="0" dirty="0"/>
          </a:p>
          <a:p>
            <a:r>
              <a:rPr lang="en-CA" b="1" baseline="0" dirty="0"/>
              <a:t>Show Handout:  Falls Self Risk Assessment (poster and/or </a:t>
            </a:r>
            <a:r>
              <a:rPr lang="en-CA" b="1" baseline="0" dirty="0" smtClean="0"/>
              <a:t>checklist are available)</a:t>
            </a:r>
            <a:endParaRPr lang="en-CA" b="1" baseline="0" dirty="0"/>
          </a:p>
          <a:p>
            <a:endParaRPr lang="en-CA"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dk1"/>
                </a:solidFill>
                <a:latin typeface="+mn-lt"/>
                <a:ea typeface="Arial"/>
                <a:cs typeface="Arial"/>
                <a:sym typeface="Arial"/>
              </a:rPr>
              <a:t>Have a copy</a:t>
            </a:r>
            <a:r>
              <a:rPr lang="en-US" b="1" baseline="0" dirty="0">
                <a:solidFill>
                  <a:schemeClr val="dk1"/>
                </a:solidFill>
                <a:latin typeface="+mn-lt"/>
                <a:ea typeface="Arial"/>
                <a:cs typeface="Arial"/>
                <a:sym typeface="Arial"/>
              </a:rPr>
              <a:t> of the checklist for them to complete</a:t>
            </a:r>
            <a:endParaRPr lang="en-US" dirty="0">
              <a:solidFill>
                <a:schemeClr val="dk1"/>
              </a:solidFill>
              <a:latin typeface="+mn-lt"/>
              <a:ea typeface="Arial"/>
              <a:cs typeface="Arial"/>
              <a:sym typeface="Arial"/>
            </a:endParaRPr>
          </a:p>
          <a:p>
            <a:endParaRPr lang="en-CA" b="1" dirty="0"/>
          </a:p>
        </p:txBody>
      </p:sp>
      <p:sp>
        <p:nvSpPr>
          <p:cNvPr id="5" name="Date Placeholder 4"/>
          <p:cNvSpPr>
            <a:spLocks noGrp="1"/>
          </p:cNvSpPr>
          <p:nvPr>
            <p:ph type="dt" idx="11"/>
          </p:nvPr>
        </p:nvSpPr>
        <p:spPr/>
        <p:txBody>
          <a:bodyPr/>
          <a:lstStyle/>
          <a:p>
            <a:fld id="{65E6CAAE-1436-4FE0-AAC4-6500ED0F2A92}" type="datetime3">
              <a:rPr lang="en-CA" smtClean="0"/>
              <a:t>30 October 2018</a:t>
            </a:fld>
            <a:endParaRPr lang="en-CA"/>
          </a:p>
        </p:txBody>
      </p:sp>
    </p:spTree>
    <p:extLst>
      <p:ext uri="{BB962C8B-B14F-4D97-AF65-F5344CB8AC3E}">
        <p14:creationId xmlns:p14="http://schemas.microsoft.com/office/powerpoint/2010/main" val="29601759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615" indent="-179615">
              <a:buClr>
                <a:schemeClr val="dk1"/>
              </a:buClr>
              <a:buSzPct val="100000"/>
              <a:buFont typeface="Arial"/>
              <a:buChar char="•"/>
            </a:pPr>
            <a:r>
              <a:rPr lang="en-US" dirty="0">
                <a:solidFill>
                  <a:schemeClr val="dk1"/>
                </a:solidFill>
                <a:latin typeface="Arial"/>
                <a:ea typeface="Arial"/>
                <a:cs typeface="Arial"/>
                <a:sym typeface="Arial"/>
              </a:rPr>
              <a:t>Stay Independent.  Prevent Falls.</a:t>
            </a:r>
          </a:p>
          <a:p>
            <a:pPr marL="179615" indent="-179615">
              <a:buClr>
                <a:schemeClr val="dk1"/>
              </a:buClr>
              <a:buSzPct val="100000"/>
              <a:buFont typeface="Arial"/>
              <a:buChar char="•"/>
            </a:pPr>
            <a:r>
              <a:rPr lang="en-US" dirty="0">
                <a:solidFill>
                  <a:schemeClr val="dk1"/>
                </a:solidFill>
                <a:latin typeface="Arial"/>
                <a:ea typeface="Arial"/>
                <a:cs typeface="Arial"/>
                <a:sym typeface="Arial"/>
              </a:rPr>
              <a:t>The good news is that falls are </a:t>
            </a:r>
            <a:r>
              <a:rPr lang="en-US" b="1" dirty="0">
                <a:solidFill>
                  <a:schemeClr val="dk1"/>
                </a:solidFill>
                <a:latin typeface="Arial"/>
                <a:ea typeface="Arial"/>
                <a:cs typeface="Arial"/>
                <a:sym typeface="Arial"/>
              </a:rPr>
              <a:t>not</a:t>
            </a:r>
            <a:r>
              <a:rPr lang="en-US" dirty="0">
                <a:solidFill>
                  <a:schemeClr val="dk1"/>
                </a:solidFill>
                <a:latin typeface="Arial"/>
                <a:ea typeface="Arial"/>
                <a:cs typeface="Arial"/>
                <a:sym typeface="Arial"/>
              </a:rPr>
              <a:t> a normal part of aging and in fact many falls are preventable.</a:t>
            </a:r>
          </a:p>
          <a:p>
            <a:pPr marL="179615" indent="-179615">
              <a:buClr>
                <a:schemeClr val="dk1"/>
              </a:buClr>
              <a:buSzPct val="100000"/>
              <a:buFont typeface="Arial"/>
              <a:buChar char="•"/>
            </a:pPr>
            <a:r>
              <a:rPr lang="en-US" dirty="0">
                <a:solidFill>
                  <a:schemeClr val="dk1"/>
                </a:solidFill>
                <a:latin typeface="Arial"/>
                <a:ea typeface="Arial"/>
                <a:cs typeface="Arial"/>
                <a:sym typeface="Arial"/>
              </a:rPr>
              <a:t>Take action to prevent a fall before it happens. </a:t>
            </a:r>
          </a:p>
          <a:p>
            <a:pPr marL="179615" indent="-179615">
              <a:buClr>
                <a:schemeClr val="dk1"/>
              </a:buClr>
              <a:buSzPct val="100000"/>
              <a:buFont typeface="Arial"/>
              <a:buChar char="•"/>
            </a:pPr>
            <a:r>
              <a:rPr lang="en-US" dirty="0">
                <a:solidFill>
                  <a:schemeClr val="dk1"/>
                </a:solidFill>
                <a:latin typeface="Arial"/>
                <a:ea typeface="Arial"/>
                <a:cs typeface="Arial"/>
                <a:sym typeface="Arial"/>
              </a:rPr>
              <a:t>And always let your healthcare provider know if you have had a fall.</a:t>
            </a:r>
          </a:p>
        </p:txBody>
      </p:sp>
      <p:sp>
        <p:nvSpPr>
          <p:cNvPr id="5" name="Date Placeholder 4"/>
          <p:cNvSpPr>
            <a:spLocks noGrp="1"/>
          </p:cNvSpPr>
          <p:nvPr>
            <p:ph type="dt" idx="11"/>
          </p:nvPr>
        </p:nvSpPr>
        <p:spPr/>
        <p:txBody>
          <a:bodyPr/>
          <a:lstStyle/>
          <a:p>
            <a:fld id="{487004F6-B85D-414E-BC50-DACAF470523F}" type="datetime3">
              <a:rPr lang="en-CA" smtClean="0"/>
              <a:t>30 October 2018</a:t>
            </a:fld>
            <a:endParaRPr lang="en-CA"/>
          </a:p>
        </p:txBody>
      </p:sp>
    </p:spTree>
    <p:extLst>
      <p:ext uri="{BB962C8B-B14F-4D97-AF65-F5344CB8AC3E}">
        <p14:creationId xmlns:p14="http://schemas.microsoft.com/office/powerpoint/2010/main" val="3797736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Thank you.</a:t>
            </a:r>
          </a:p>
        </p:txBody>
      </p:sp>
      <p:sp>
        <p:nvSpPr>
          <p:cNvPr id="5" name="Date Placeholder 4"/>
          <p:cNvSpPr>
            <a:spLocks noGrp="1"/>
          </p:cNvSpPr>
          <p:nvPr>
            <p:ph type="dt" idx="11"/>
          </p:nvPr>
        </p:nvSpPr>
        <p:spPr/>
        <p:txBody>
          <a:bodyPr/>
          <a:lstStyle/>
          <a:p>
            <a:fld id="{B4294172-5A66-4EF1-BD9A-DE378AC5A424}" type="datetime3">
              <a:rPr lang="en-CA" smtClean="0"/>
              <a:t>30 October 2018</a:t>
            </a:fld>
            <a:endParaRPr lang="en-CA"/>
          </a:p>
        </p:txBody>
      </p:sp>
    </p:spTree>
    <p:extLst>
      <p:ext uri="{BB962C8B-B14F-4D97-AF65-F5344CB8AC3E}">
        <p14:creationId xmlns:p14="http://schemas.microsoft.com/office/powerpoint/2010/main" val="2015658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0" indent="-181220">
              <a:buClr>
                <a:schemeClr val="dk1"/>
              </a:buClr>
              <a:buSzPct val="100000"/>
              <a:buFont typeface="Arial"/>
              <a:buChar char="•"/>
            </a:pPr>
            <a:r>
              <a:rPr lang="en-US" dirty="0">
                <a:solidFill>
                  <a:schemeClr val="dk1"/>
                </a:solidFill>
                <a:latin typeface="+mn-lt"/>
                <a:ea typeface="Calibri"/>
                <a:cs typeface="Calibri"/>
                <a:sym typeface="Calibri"/>
              </a:rPr>
              <a:t>We know that:</a:t>
            </a:r>
          </a:p>
          <a:p>
            <a:pPr marL="664473" lvl="1" indent="-184913">
              <a:buClr>
                <a:schemeClr val="dk1"/>
              </a:buClr>
              <a:buSzPct val="100000"/>
              <a:buFont typeface="Arial"/>
              <a:buChar char="•"/>
            </a:pPr>
            <a:r>
              <a:rPr lang="en-US" dirty="0">
                <a:solidFill>
                  <a:schemeClr val="dk1"/>
                </a:solidFill>
                <a:latin typeface="+mn-lt"/>
                <a:ea typeface="Calibri"/>
                <a:cs typeface="Calibri"/>
                <a:sym typeface="Calibri"/>
              </a:rPr>
              <a:t>95% hip fractures are a result of a fall</a:t>
            </a:r>
          </a:p>
          <a:p>
            <a:pPr marL="664473" lvl="1" indent="-184913">
              <a:buClr>
                <a:schemeClr val="dk1"/>
              </a:buClr>
              <a:buSzPct val="100000"/>
              <a:buFont typeface="Arial"/>
              <a:buChar char="•"/>
            </a:pPr>
            <a:r>
              <a:rPr lang="en-US" dirty="0">
                <a:solidFill>
                  <a:schemeClr val="dk1"/>
                </a:solidFill>
                <a:latin typeface="+mn-lt"/>
                <a:ea typeface="Calibri"/>
                <a:cs typeface="Calibri"/>
                <a:sym typeface="Calibri"/>
              </a:rPr>
              <a:t>40% of nursing home residents are there because of a fall</a:t>
            </a:r>
          </a:p>
          <a:p>
            <a:pPr marL="179615" marR="0" indent="-179615" algn="l" defTabSz="966612" rtl="0" eaLnBrk="1" fontAlgn="auto" latinLnBrk="0" hangingPunct="1">
              <a:lnSpc>
                <a:spcPct val="100000"/>
              </a:lnSpc>
              <a:spcBef>
                <a:spcPts val="0"/>
              </a:spcBef>
              <a:spcAft>
                <a:spcPts val="0"/>
              </a:spcAft>
              <a:buClr>
                <a:schemeClr val="dk1"/>
              </a:buClr>
              <a:buSzPct val="100000"/>
              <a:buFont typeface="Arial"/>
              <a:buChar char="•"/>
              <a:tabLst/>
              <a:defRPr/>
            </a:pPr>
            <a:r>
              <a:rPr lang="en-CA" sz="1200" b="0" i="0" u="none" strike="noStrike" kern="1200" baseline="0" dirty="0" smtClean="0">
                <a:solidFill>
                  <a:schemeClr val="tx1"/>
                </a:solidFill>
                <a:latin typeface="+mn-lt"/>
                <a:ea typeface="+mn-ea"/>
                <a:cs typeface="+mn-cs"/>
              </a:rPr>
              <a:t>Created </a:t>
            </a:r>
            <a:r>
              <a:rPr lang="en-CA" sz="1200" b="0" i="0" u="none" strike="noStrike" kern="1200" baseline="0" dirty="0">
                <a:solidFill>
                  <a:schemeClr val="tx1"/>
                </a:solidFill>
                <a:latin typeface="+mn-lt"/>
                <a:ea typeface="+mn-ea"/>
                <a:cs typeface="+mn-cs"/>
              </a:rPr>
              <a:t>at IPC:  REV: </a:t>
            </a:r>
            <a:r>
              <a:rPr lang="en-CA" sz="1200" b="0" i="0" u="none" strike="noStrike" kern="1200" baseline="0" dirty="0" smtClean="0">
                <a:solidFill>
                  <a:schemeClr val="tx1"/>
                </a:solidFill>
                <a:latin typeface="+mn-lt"/>
                <a:ea typeface="+mn-ea"/>
                <a:cs typeface="+mn-cs"/>
              </a:rPr>
              <a:t>09-2018</a:t>
            </a:r>
            <a:endParaRPr lang="en-US" dirty="0">
              <a:solidFill>
                <a:schemeClr val="tx1"/>
              </a:solidFill>
              <a:latin typeface="+mn-lt"/>
              <a:ea typeface="Arial"/>
              <a:cs typeface="Arial"/>
              <a:sym typeface="Arial"/>
            </a:endParaRPr>
          </a:p>
          <a:p>
            <a:pPr marL="179615" indent="-179615" defTabSz="966612">
              <a:buClr>
                <a:schemeClr val="dk1"/>
              </a:buClr>
              <a:buSzPct val="100000"/>
              <a:buFont typeface="Arial"/>
              <a:buChar char="•"/>
              <a:defRPr/>
            </a:pPr>
            <a:endParaRPr lang="en-US" dirty="0">
              <a:solidFill>
                <a:schemeClr val="dk1"/>
              </a:solidFill>
              <a:latin typeface="Arial"/>
              <a:ea typeface="Arial"/>
              <a:cs typeface="Arial"/>
              <a:sym typeface="Arial"/>
            </a:endParaRPr>
          </a:p>
        </p:txBody>
      </p:sp>
      <p:sp>
        <p:nvSpPr>
          <p:cNvPr id="5" name="Date Placeholder 4"/>
          <p:cNvSpPr>
            <a:spLocks noGrp="1"/>
          </p:cNvSpPr>
          <p:nvPr>
            <p:ph type="dt" idx="11"/>
          </p:nvPr>
        </p:nvSpPr>
        <p:spPr/>
        <p:txBody>
          <a:bodyPr/>
          <a:lstStyle/>
          <a:p>
            <a:fld id="{C149A3D3-DD40-4E0B-B829-0D2095E39E14}" type="datetime3">
              <a:rPr lang="en-CA" smtClean="0"/>
              <a:t>30 October 2018</a:t>
            </a:fld>
            <a:endParaRPr lang="en-CA"/>
          </a:p>
        </p:txBody>
      </p:sp>
    </p:spTree>
    <p:extLst>
      <p:ext uri="{BB962C8B-B14F-4D97-AF65-F5344CB8AC3E}">
        <p14:creationId xmlns:p14="http://schemas.microsoft.com/office/powerpoint/2010/main" val="2157943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615" indent="-179615" defTabSz="966612">
              <a:buClr>
                <a:schemeClr val="dk1"/>
              </a:buClr>
              <a:buSzPct val="100000"/>
              <a:buFont typeface="Arial"/>
              <a:buChar char="•"/>
              <a:defRPr/>
            </a:pPr>
            <a:r>
              <a:rPr lang="en-US" dirty="0">
                <a:solidFill>
                  <a:schemeClr val="dk1"/>
                </a:solidFill>
                <a:latin typeface="+mn-lt"/>
                <a:ea typeface="Arial"/>
                <a:cs typeface="Arial"/>
                <a:sym typeface="Arial"/>
              </a:rPr>
              <a:t>Falls</a:t>
            </a:r>
            <a:r>
              <a:rPr lang="en-US" baseline="0" dirty="0">
                <a:solidFill>
                  <a:schemeClr val="dk1"/>
                </a:solidFill>
                <a:latin typeface="+mn-lt"/>
                <a:ea typeface="Arial"/>
                <a:cs typeface="Arial"/>
                <a:sym typeface="Arial"/>
              </a:rPr>
              <a:t> are the leading cause of injuries amongst seniors </a:t>
            </a:r>
            <a:r>
              <a:rPr lang="en-US" dirty="0">
                <a:solidFill>
                  <a:schemeClr val="dk1"/>
                </a:solidFill>
                <a:latin typeface="+mn-lt"/>
                <a:ea typeface="Calibri"/>
                <a:cs typeface="Calibri"/>
                <a:sym typeface="Calibri"/>
              </a:rPr>
              <a:t>(&gt;65 years).</a:t>
            </a:r>
            <a:endParaRPr lang="en-US" baseline="0" dirty="0">
              <a:solidFill>
                <a:schemeClr val="dk1"/>
              </a:solidFill>
              <a:latin typeface="+mn-lt"/>
              <a:ea typeface="Arial"/>
              <a:cs typeface="Arial"/>
              <a:sym typeface="Arial"/>
            </a:endParaRPr>
          </a:p>
          <a:p>
            <a:pPr marL="243305" indent="-243305">
              <a:buClr>
                <a:schemeClr val="dk1"/>
              </a:buClr>
              <a:buSzPct val="100000"/>
              <a:buFont typeface="Calibri"/>
              <a:buChar char="•"/>
            </a:pPr>
            <a:r>
              <a:rPr lang="en-US" dirty="0">
                <a:solidFill>
                  <a:schemeClr val="dk1"/>
                </a:solidFill>
                <a:latin typeface="+mn-lt"/>
                <a:ea typeface="Calibri"/>
                <a:cs typeface="Calibri"/>
                <a:sym typeface="Calibri"/>
              </a:rPr>
              <a:t>This graph shows us that if a person over 65 is admitted to hospital because of an injury, the most common reason for that injury will be a fall. </a:t>
            </a:r>
          </a:p>
          <a:p>
            <a:pPr marL="243305" indent="-243305">
              <a:buClr>
                <a:schemeClr val="dk1"/>
              </a:buClr>
              <a:buSzPct val="100000"/>
              <a:buFont typeface="Calibri"/>
              <a:buChar char="•"/>
            </a:pPr>
            <a:r>
              <a:rPr lang="en-US" dirty="0">
                <a:solidFill>
                  <a:schemeClr val="dk1"/>
                </a:solidFill>
                <a:latin typeface="+mn-lt"/>
                <a:ea typeface="Calibri"/>
                <a:cs typeface="Calibri"/>
                <a:sym typeface="Calibri"/>
              </a:rPr>
              <a:t>Minor injuries include bruises or sprains and typically people do not seek medical attention for these.</a:t>
            </a:r>
          </a:p>
          <a:p>
            <a:pPr marL="181220" indent="-181220">
              <a:buClr>
                <a:schemeClr val="dk1"/>
              </a:buClr>
              <a:buSzPct val="100000"/>
              <a:buFont typeface="Arial"/>
              <a:buChar char="•"/>
            </a:pPr>
            <a:r>
              <a:rPr lang="en-US" dirty="0">
                <a:solidFill>
                  <a:schemeClr val="dk1"/>
                </a:solidFill>
                <a:latin typeface="+mn-lt"/>
                <a:ea typeface="Calibri"/>
                <a:cs typeface="Calibri"/>
                <a:sym typeface="Calibri"/>
              </a:rPr>
              <a:t> Serious injuries include head injuries, fractures, lacerations.</a:t>
            </a:r>
          </a:p>
          <a:p>
            <a:pPr marL="0" indent="0" defTabSz="966612">
              <a:buClr>
                <a:schemeClr val="dk1"/>
              </a:buClr>
              <a:buSzPct val="100000"/>
              <a:buFont typeface="Arial"/>
              <a:buNone/>
              <a:defRPr/>
            </a:pPr>
            <a:endParaRPr lang="en-US" sz="1100" dirty="0">
              <a:solidFill>
                <a:schemeClr val="dk1"/>
              </a:solidFill>
              <a:ea typeface="Arial"/>
              <a:cs typeface="Arial"/>
              <a:sym typeface="Arial"/>
            </a:endParaRPr>
          </a:p>
          <a:p>
            <a:endParaRPr lang="en-CA" dirty="0"/>
          </a:p>
        </p:txBody>
      </p:sp>
      <p:sp>
        <p:nvSpPr>
          <p:cNvPr id="5" name="Date Placeholder 4"/>
          <p:cNvSpPr>
            <a:spLocks noGrp="1"/>
          </p:cNvSpPr>
          <p:nvPr>
            <p:ph type="dt" idx="11"/>
          </p:nvPr>
        </p:nvSpPr>
        <p:spPr/>
        <p:txBody>
          <a:bodyPr/>
          <a:lstStyle/>
          <a:p>
            <a:fld id="{36ABC711-B275-4125-A25D-A804163181C0}" type="datetime3">
              <a:rPr lang="en-CA" smtClean="0"/>
              <a:t>30 October 2018</a:t>
            </a:fld>
            <a:endParaRPr lang="en-CA"/>
          </a:p>
        </p:txBody>
      </p:sp>
    </p:spTree>
    <p:extLst>
      <p:ext uri="{BB962C8B-B14F-4D97-AF65-F5344CB8AC3E}">
        <p14:creationId xmlns:p14="http://schemas.microsoft.com/office/powerpoint/2010/main" val="3115366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300" dirty="0"/>
              <a:t>Women are 3 times more likely than men to be hospitalized for a fall-related injury, and men are more likely to die from a fall related injury</a:t>
            </a:r>
            <a:r>
              <a:rPr lang="en-CA" sz="1300" dirty="0" smtClean="0"/>
              <a:t>.</a:t>
            </a:r>
            <a:endParaRPr lang="en-CA" sz="1300" dirty="0"/>
          </a:p>
          <a:p>
            <a:pPr marL="184898" lvl="1" indent="-184898">
              <a:buClr>
                <a:schemeClr val="dk1"/>
              </a:buClr>
              <a:buSzPct val="100000"/>
              <a:buFont typeface="Arial"/>
              <a:buChar char="•"/>
            </a:pPr>
            <a:endParaRPr lang="en-US" b="0" dirty="0">
              <a:solidFill>
                <a:schemeClr val="dk1"/>
              </a:solidFill>
              <a:latin typeface="+mn-lt"/>
              <a:ea typeface="Calibri"/>
              <a:cs typeface="Calibri"/>
              <a:sym typeface="Calibri"/>
            </a:endParaRPr>
          </a:p>
          <a:p>
            <a:pPr>
              <a:buSzPct val="25000"/>
            </a:pPr>
            <a:r>
              <a:rPr lang="en-US" b="0" dirty="0" smtClean="0">
                <a:solidFill>
                  <a:schemeClr val="dk1"/>
                </a:solidFill>
                <a:latin typeface="+mn-lt"/>
                <a:ea typeface="Calibri"/>
                <a:cs typeface="Calibri"/>
                <a:sym typeface="Calibri"/>
              </a:rPr>
              <a:t>Contributing </a:t>
            </a:r>
            <a:r>
              <a:rPr lang="en-US" b="0" dirty="0">
                <a:solidFill>
                  <a:schemeClr val="dk1"/>
                </a:solidFill>
                <a:latin typeface="+mn-lt"/>
                <a:ea typeface="Calibri"/>
                <a:cs typeface="Calibri"/>
                <a:sym typeface="Calibri"/>
              </a:rPr>
              <a:t>factors could </a:t>
            </a:r>
            <a:r>
              <a:rPr lang="en-US" b="0" dirty="0" smtClean="0">
                <a:solidFill>
                  <a:schemeClr val="dk1"/>
                </a:solidFill>
                <a:latin typeface="+mn-lt"/>
                <a:ea typeface="Calibri"/>
                <a:cs typeface="Calibri"/>
                <a:sym typeface="Calibri"/>
              </a:rPr>
              <a:t>include </a:t>
            </a:r>
            <a:r>
              <a:rPr lang="en-US" b="0" dirty="0">
                <a:solidFill>
                  <a:schemeClr val="dk1"/>
                </a:solidFill>
                <a:latin typeface="+mn-lt"/>
                <a:ea typeface="Calibri"/>
                <a:cs typeface="Calibri"/>
                <a:sym typeface="Calibri"/>
              </a:rPr>
              <a:t>age-related frailty, restricted mobility, more </a:t>
            </a:r>
            <a:r>
              <a:rPr lang="en-US" dirty="0">
                <a:solidFill>
                  <a:schemeClr val="dk1"/>
                </a:solidFill>
                <a:latin typeface="+mn-lt"/>
                <a:ea typeface="Calibri"/>
                <a:cs typeface="Calibri"/>
                <a:sym typeface="Calibri"/>
              </a:rPr>
              <a:t>frequent use of multiple medications, and increased incidence of osteoporosis.  Men are more likely than women to experience fatal falls. It may be that men are more physically active or more likely to engage in risky behaviors such as gender-based tasks</a:t>
            </a:r>
            <a:r>
              <a:rPr lang="en-US" baseline="0" dirty="0">
                <a:solidFill>
                  <a:schemeClr val="dk1"/>
                </a:solidFill>
                <a:latin typeface="+mn-lt"/>
                <a:ea typeface="Calibri"/>
                <a:cs typeface="Calibri"/>
                <a:sym typeface="Calibri"/>
              </a:rPr>
              <a:t> like cleaning our the leaves from the eaves troughs or shoveling snow</a:t>
            </a:r>
            <a:r>
              <a:rPr lang="en-US" dirty="0">
                <a:solidFill>
                  <a:schemeClr val="dk1"/>
                </a:solidFill>
                <a:latin typeface="+mn-lt"/>
                <a:ea typeface="Calibri"/>
                <a:cs typeface="Calibri"/>
                <a:sym typeface="Calibri"/>
              </a:rPr>
              <a:t>.  For more information</a:t>
            </a:r>
            <a:r>
              <a:rPr lang="en-US" baseline="0" dirty="0">
                <a:solidFill>
                  <a:schemeClr val="dk1"/>
                </a:solidFill>
                <a:latin typeface="+mn-lt"/>
                <a:ea typeface="Calibri"/>
                <a:cs typeface="Calibri"/>
                <a:sym typeface="Calibri"/>
              </a:rPr>
              <a:t> about osteoporosis, please consult the Osteoporosis Canada website at:  http://www.osteoporosis.ca/ </a:t>
            </a:r>
            <a:r>
              <a:rPr lang="en-US" dirty="0">
                <a:solidFill>
                  <a:schemeClr val="dk1"/>
                </a:solidFill>
                <a:latin typeface="+mn-lt"/>
                <a:ea typeface="Calibri"/>
                <a:cs typeface="Calibri"/>
                <a:sym typeface="Calibri"/>
              </a:rPr>
              <a:t>)</a:t>
            </a:r>
            <a:br>
              <a:rPr lang="en-US" dirty="0">
                <a:solidFill>
                  <a:schemeClr val="dk1"/>
                </a:solidFill>
                <a:latin typeface="+mn-lt"/>
                <a:ea typeface="Calibri"/>
                <a:cs typeface="Calibri"/>
                <a:sym typeface="Calibri"/>
              </a:rPr>
            </a:br>
            <a:endParaRPr lang="en-US" dirty="0">
              <a:solidFill>
                <a:schemeClr val="dk1"/>
              </a:solidFill>
              <a:latin typeface="+mn-lt"/>
              <a:ea typeface="Calibri"/>
              <a:cs typeface="Calibri"/>
              <a:sym typeface="Calibri"/>
            </a:endParaRPr>
          </a:p>
          <a:p>
            <a:pPr marL="184898" indent="-184898">
              <a:buClr>
                <a:schemeClr val="dk1"/>
              </a:buClr>
              <a:buSzPct val="100000"/>
              <a:buFont typeface="Arial"/>
              <a:buChar char="•"/>
            </a:pPr>
            <a:r>
              <a:rPr lang="en-US" dirty="0">
                <a:solidFill>
                  <a:schemeClr val="dk1"/>
                </a:solidFill>
                <a:latin typeface="Arial"/>
                <a:ea typeface="Arial"/>
                <a:cs typeface="Arial"/>
                <a:sym typeface="Arial"/>
              </a:rPr>
              <a:t>Most important thing is that falls are NOT a normal part of aging.</a:t>
            </a:r>
          </a:p>
          <a:p>
            <a:endParaRPr lang="en-CA" dirty="0"/>
          </a:p>
        </p:txBody>
      </p:sp>
      <p:sp>
        <p:nvSpPr>
          <p:cNvPr id="5" name="Date Placeholder 4"/>
          <p:cNvSpPr>
            <a:spLocks noGrp="1"/>
          </p:cNvSpPr>
          <p:nvPr>
            <p:ph type="dt" idx="11"/>
          </p:nvPr>
        </p:nvSpPr>
        <p:spPr/>
        <p:txBody>
          <a:bodyPr/>
          <a:lstStyle/>
          <a:p>
            <a:fld id="{DEFA98D2-EEC7-4776-B409-68084869737D}" type="datetime3">
              <a:rPr lang="en-CA" smtClean="0"/>
              <a:t>30 October 2018</a:t>
            </a:fld>
            <a:endParaRPr lang="en-CA"/>
          </a:p>
        </p:txBody>
      </p:sp>
    </p:spTree>
    <p:extLst>
      <p:ext uri="{BB962C8B-B14F-4D97-AF65-F5344CB8AC3E}">
        <p14:creationId xmlns:p14="http://schemas.microsoft.com/office/powerpoint/2010/main" val="2352000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r>
              <a:rPr lang="en-US" dirty="0">
                <a:solidFill>
                  <a:schemeClr val="dk1"/>
                </a:solidFill>
                <a:latin typeface="Arial"/>
                <a:ea typeface="Arial"/>
                <a:cs typeface="Arial"/>
                <a:sym typeface="Arial"/>
              </a:rPr>
              <a:t>Bullets phase in…</a:t>
            </a:r>
          </a:p>
          <a:p>
            <a:pPr marL="181220" indent="-181220">
              <a:buClr>
                <a:schemeClr val="dk1"/>
              </a:buClr>
              <a:buSzPct val="100000"/>
              <a:buFont typeface="Arial"/>
              <a:buChar char="•"/>
            </a:pPr>
            <a:r>
              <a:rPr lang="en-US" b="1" dirty="0">
                <a:solidFill>
                  <a:schemeClr val="dk1"/>
                </a:solidFill>
                <a:latin typeface="Arial"/>
                <a:ea typeface="Arial"/>
                <a:cs typeface="Arial"/>
                <a:sym typeface="Arial"/>
              </a:rPr>
              <a:t>Ask:  For those of you who have had a fall, how did you feel after? Has the fall affected your life and what you do??</a:t>
            </a:r>
          </a:p>
          <a:p>
            <a:pPr marL="181220" indent="-181220">
              <a:buClr>
                <a:schemeClr val="dk1"/>
              </a:buClr>
              <a:buSzPct val="100000"/>
              <a:buFont typeface="Arial"/>
              <a:buChar char="•"/>
            </a:pPr>
            <a:r>
              <a:rPr lang="en-US" dirty="0">
                <a:solidFill>
                  <a:schemeClr val="dk1"/>
                </a:solidFill>
                <a:latin typeface="Arial"/>
                <a:ea typeface="Arial"/>
                <a:cs typeface="Arial"/>
                <a:sym typeface="Arial"/>
              </a:rPr>
              <a:t>Even if you haven’t hurt yourself, there are other things that can happen.  Some people lose their confidence in their ability to get out and about.  Some people become afraid that they’ll fall again which results in them not going out and doing things they </a:t>
            </a:r>
            <a:r>
              <a:rPr lang="en-US" dirty="0" smtClean="0">
                <a:solidFill>
                  <a:schemeClr val="dk1"/>
                </a:solidFill>
                <a:latin typeface="Arial"/>
                <a:ea typeface="Arial"/>
                <a:cs typeface="Arial"/>
                <a:sym typeface="Arial"/>
              </a:rPr>
              <a:t>enjoy, becoming</a:t>
            </a:r>
            <a:r>
              <a:rPr lang="en-US" baseline="0" dirty="0" smtClean="0">
                <a:solidFill>
                  <a:schemeClr val="dk1"/>
                </a:solidFill>
                <a:latin typeface="Arial"/>
                <a:ea typeface="Arial"/>
                <a:cs typeface="Arial"/>
                <a:sym typeface="Arial"/>
              </a:rPr>
              <a:t> isolated, not exercising</a:t>
            </a:r>
            <a:r>
              <a:rPr lang="en-US" dirty="0" smtClean="0">
                <a:solidFill>
                  <a:schemeClr val="dk1"/>
                </a:solidFill>
                <a:latin typeface="Arial"/>
                <a:ea typeface="Arial"/>
                <a:cs typeface="Arial"/>
                <a:sym typeface="Arial"/>
              </a:rPr>
              <a:t>.</a:t>
            </a:r>
            <a:endParaRPr lang="en-US" dirty="0">
              <a:solidFill>
                <a:schemeClr val="dk1"/>
              </a:solidFill>
              <a:latin typeface="Arial"/>
              <a:ea typeface="Arial"/>
              <a:cs typeface="Arial"/>
              <a:sym typeface="Arial"/>
            </a:endParaRPr>
          </a:p>
          <a:p>
            <a:pPr marL="181220" indent="-181220">
              <a:buClr>
                <a:schemeClr val="dk1"/>
              </a:buClr>
              <a:buSzPct val="100000"/>
              <a:buFont typeface="Arial"/>
              <a:buChar char="•"/>
            </a:pPr>
            <a:r>
              <a:rPr lang="en-US" b="1" dirty="0">
                <a:solidFill>
                  <a:schemeClr val="dk1"/>
                </a:solidFill>
                <a:latin typeface="Arial"/>
                <a:ea typeface="Arial"/>
                <a:cs typeface="Arial"/>
                <a:sym typeface="Arial"/>
              </a:rPr>
              <a:t>Ask:  Has this (loss of confidence,</a:t>
            </a:r>
            <a:r>
              <a:rPr lang="en-US" b="1" baseline="0" dirty="0">
                <a:solidFill>
                  <a:schemeClr val="dk1"/>
                </a:solidFill>
                <a:latin typeface="Arial"/>
                <a:ea typeface="Arial"/>
                <a:cs typeface="Arial"/>
                <a:sym typeface="Arial"/>
              </a:rPr>
              <a:t> feeling afraid, not wanting to go out</a:t>
            </a:r>
            <a:r>
              <a:rPr lang="en-US" b="1" dirty="0">
                <a:solidFill>
                  <a:schemeClr val="dk1"/>
                </a:solidFill>
                <a:latin typeface="Arial"/>
                <a:ea typeface="Arial"/>
                <a:cs typeface="Arial"/>
                <a:sym typeface="Arial"/>
              </a:rPr>
              <a:t>) happened to any of you?</a:t>
            </a:r>
          </a:p>
          <a:p>
            <a:pPr marL="181220" indent="-181220">
              <a:buClr>
                <a:schemeClr val="dk1"/>
              </a:buClr>
              <a:buSzPct val="100000"/>
              <a:buFont typeface="Arial"/>
              <a:buChar char="•"/>
            </a:pPr>
            <a:r>
              <a:rPr lang="en-US" dirty="0">
                <a:solidFill>
                  <a:schemeClr val="dk1"/>
                </a:solidFill>
                <a:latin typeface="Arial"/>
                <a:ea typeface="Arial"/>
                <a:cs typeface="Arial"/>
                <a:sym typeface="Arial"/>
              </a:rPr>
              <a:t>If you do less, it becomes a slippery slope.  The less you do, the weaker your muscles become and the poorer your balance which increases your chances of falling again. </a:t>
            </a:r>
          </a:p>
          <a:p>
            <a:pPr marL="181220" indent="-181220">
              <a:buClr>
                <a:schemeClr val="dk1"/>
              </a:buClr>
              <a:buSzPct val="100000"/>
              <a:buFont typeface="Arial"/>
              <a:buChar char="•"/>
            </a:pPr>
            <a:r>
              <a:rPr lang="en-US" dirty="0">
                <a:solidFill>
                  <a:schemeClr val="dk1"/>
                </a:solidFill>
                <a:latin typeface="Arial"/>
                <a:ea typeface="Arial"/>
                <a:cs typeface="Arial"/>
                <a:sym typeface="Arial"/>
              </a:rPr>
              <a:t>“If you don’t use it, you lose it.”</a:t>
            </a:r>
          </a:p>
          <a:p>
            <a:endParaRPr lang="en-CA" dirty="0"/>
          </a:p>
        </p:txBody>
      </p:sp>
      <p:sp>
        <p:nvSpPr>
          <p:cNvPr id="5" name="Date Placeholder 4"/>
          <p:cNvSpPr>
            <a:spLocks noGrp="1"/>
          </p:cNvSpPr>
          <p:nvPr>
            <p:ph type="dt" idx="11"/>
          </p:nvPr>
        </p:nvSpPr>
        <p:spPr/>
        <p:txBody>
          <a:bodyPr/>
          <a:lstStyle/>
          <a:p>
            <a:fld id="{B63038E8-F6F4-4E2D-B9A2-8CE2EC4A6708}" type="datetime3">
              <a:rPr lang="en-CA" smtClean="0"/>
              <a:t>30 October 2018</a:t>
            </a:fld>
            <a:endParaRPr lang="en-CA"/>
          </a:p>
        </p:txBody>
      </p:sp>
    </p:spTree>
    <p:extLst>
      <p:ext uri="{BB962C8B-B14F-4D97-AF65-F5344CB8AC3E}">
        <p14:creationId xmlns:p14="http://schemas.microsoft.com/office/powerpoint/2010/main" val="1153825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615" indent="-179615">
              <a:buClr>
                <a:schemeClr val="dk1"/>
              </a:buClr>
              <a:buSzPct val="100000"/>
              <a:buFont typeface="Arial"/>
              <a:buChar char="•"/>
            </a:pPr>
            <a:r>
              <a:rPr lang="en-US" dirty="0">
                <a:solidFill>
                  <a:schemeClr val="dk1"/>
                </a:solidFill>
                <a:latin typeface="Arial"/>
                <a:ea typeface="Arial"/>
                <a:cs typeface="Arial"/>
                <a:sym typeface="Arial"/>
              </a:rPr>
              <a:t>Describe cartoon and read caption.</a:t>
            </a:r>
          </a:p>
          <a:p>
            <a:pPr marL="179615" indent="-179615">
              <a:buClr>
                <a:schemeClr val="dk1"/>
              </a:buClr>
              <a:buSzPct val="100000"/>
              <a:buFont typeface="Arial"/>
              <a:buChar char="•"/>
            </a:pPr>
            <a:r>
              <a:rPr lang="en-US" dirty="0">
                <a:solidFill>
                  <a:schemeClr val="dk1"/>
                </a:solidFill>
                <a:latin typeface="Arial"/>
                <a:ea typeface="Arial"/>
                <a:cs typeface="Arial"/>
                <a:sym typeface="Arial"/>
              </a:rPr>
              <a:t>FALLS DON’T JUST HAPPEN – most falls can be prevented. </a:t>
            </a:r>
          </a:p>
        </p:txBody>
      </p:sp>
      <p:sp>
        <p:nvSpPr>
          <p:cNvPr id="5" name="Date Placeholder 4"/>
          <p:cNvSpPr>
            <a:spLocks noGrp="1"/>
          </p:cNvSpPr>
          <p:nvPr>
            <p:ph type="dt" idx="11"/>
          </p:nvPr>
        </p:nvSpPr>
        <p:spPr/>
        <p:txBody>
          <a:bodyPr/>
          <a:lstStyle/>
          <a:p>
            <a:fld id="{1D18ED81-E6C5-49AD-80DA-34B4A5B745B6}" type="datetime3">
              <a:rPr lang="en-CA" smtClean="0"/>
              <a:t>30 October 2018</a:t>
            </a:fld>
            <a:endParaRPr lang="en-CA"/>
          </a:p>
        </p:txBody>
      </p:sp>
    </p:spTree>
    <p:extLst>
      <p:ext uri="{BB962C8B-B14F-4D97-AF65-F5344CB8AC3E}">
        <p14:creationId xmlns:p14="http://schemas.microsoft.com/office/powerpoint/2010/main" val="2377605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normAutofit/>
          </a:bodyPr>
          <a:lstStyle>
            <a:lvl1pPr algn="r">
              <a:defRPr sz="4000" b="0">
                <a:solidFill>
                  <a:schemeClr val="bg1"/>
                </a:solidFill>
                <a:latin typeface="EMprint W01 Light" panose="020B0303020204020204" pitchFamily="34" charset="0"/>
              </a:defRPr>
            </a:lvl1pPr>
          </a:lstStyle>
          <a:p>
            <a:r>
              <a:rPr lang="en-US" dirty="0"/>
              <a:t>CLICK TO EDIT MASTER TITLE STYLE</a:t>
            </a:r>
            <a:endParaRPr lang="en-CA" dirty="0"/>
          </a:p>
        </p:txBody>
      </p:sp>
      <p:sp>
        <p:nvSpPr>
          <p:cNvPr id="3" name="Subtitle 2"/>
          <p:cNvSpPr>
            <a:spLocks noGrp="1"/>
          </p:cNvSpPr>
          <p:nvPr>
            <p:ph type="subTitle" idx="1" hasCustomPrompt="1"/>
          </p:nvPr>
        </p:nvSpPr>
        <p:spPr>
          <a:xfrm>
            <a:off x="1524000" y="3602038"/>
            <a:ext cx="9144000" cy="1655762"/>
          </a:xfrm>
        </p:spPr>
        <p:txBody>
          <a:bodyPr/>
          <a:lstStyle>
            <a:lvl1pPr marL="0" indent="0" algn="r">
              <a:buNone/>
              <a:defRPr sz="2400" i="0">
                <a:solidFill>
                  <a:schemeClr val="accent2"/>
                </a:solidFill>
                <a:latin typeface="EMprint W01 Semibold" panose="020B07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Tree>
    <p:extLst>
      <p:ext uri="{BB962C8B-B14F-4D97-AF65-F5344CB8AC3E}">
        <p14:creationId xmlns:p14="http://schemas.microsoft.com/office/powerpoint/2010/main" val="1181574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chor="t" anchorCtr="0">
            <a:normAutofit/>
          </a:bodyPr>
          <a:lstStyle>
            <a:lvl1pPr>
              <a:defRPr sz="3200" b="0">
                <a:solidFill>
                  <a:srgbClr val="176AB4"/>
                </a:solidFill>
                <a:latin typeface="EMprint W01 Light" panose="020B0303020204020204" pitchFamily="34" charset="0"/>
              </a:defRPr>
            </a:lvl1pPr>
          </a:lstStyle>
          <a:p>
            <a:r>
              <a:rPr lang="en-US" dirty="0"/>
              <a:t>Click to edit Master title style</a:t>
            </a:r>
            <a:endParaRPr lang="en-CA" dirty="0"/>
          </a:p>
        </p:txBody>
      </p:sp>
      <p:sp>
        <p:nvSpPr>
          <p:cNvPr id="3" name="Content Placeholder 2"/>
          <p:cNvSpPr>
            <a:spLocks noGrp="1"/>
          </p:cNvSpPr>
          <p:nvPr>
            <p:ph idx="1"/>
          </p:nvPr>
        </p:nvSpPr>
        <p:spPr>
          <a:xfrm>
            <a:off x="838200" y="1825625"/>
            <a:ext cx="10515600" cy="3956050"/>
          </a:xfrm>
        </p:spPr>
        <p:txBody>
          <a:bodyPr/>
          <a:lstStyle>
            <a:lvl1pPr>
              <a:defRPr>
                <a:latin typeface="EMprint W01 Regular" panose="020B0503020204020204" pitchFamily="34" charset="0"/>
              </a:defRPr>
            </a:lvl1pPr>
            <a:lvl2pPr>
              <a:defRPr>
                <a:latin typeface="EMprint W01 Regular" panose="020B0503020204020204" pitchFamily="34" charset="0"/>
              </a:defRPr>
            </a:lvl2pPr>
            <a:lvl3pPr>
              <a:defRPr>
                <a:latin typeface="EMprint W01 Regular" panose="020B0503020204020204" pitchFamily="34" charset="0"/>
              </a:defRPr>
            </a:lvl3pPr>
            <a:lvl4pPr>
              <a:defRPr>
                <a:latin typeface="EMprint W01 Regular" panose="020B0503020204020204" pitchFamily="34" charset="0"/>
              </a:defRPr>
            </a:lvl4pPr>
            <a:lvl5pPr>
              <a:defRPr>
                <a:latin typeface="EMprint W01 Regular"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5" name="Straight Connector 4"/>
          <p:cNvCxnSpPr/>
          <p:nvPr userDrawn="1"/>
        </p:nvCxnSpPr>
        <p:spPr>
          <a:xfrm>
            <a:off x="838200" y="932657"/>
            <a:ext cx="105156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07515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4572000"/>
            <a:ext cx="10515600" cy="990600"/>
          </a:xfrm>
        </p:spPr>
        <p:txBody>
          <a:bodyPr anchor="b">
            <a:normAutofit/>
          </a:bodyPr>
          <a:lstStyle>
            <a:lvl1pPr>
              <a:defRPr sz="4800" b="1">
                <a:solidFill>
                  <a:schemeClr val="bg1"/>
                </a:solidFill>
                <a:latin typeface="EMprint W01 Light" panose="020B0303020204020204" pitchFamily="34" charset="0"/>
              </a:defRPr>
            </a:lvl1pPr>
          </a:lstStyle>
          <a:p>
            <a:r>
              <a:rPr lang="en-US" dirty="0"/>
              <a:t>click to edit master title style</a:t>
            </a:r>
            <a:endParaRPr lang="en-CA" dirty="0"/>
          </a:p>
        </p:txBody>
      </p:sp>
      <p:sp>
        <p:nvSpPr>
          <p:cNvPr id="3" name="Text Placeholder 2"/>
          <p:cNvSpPr>
            <a:spLocks noGrp="1"/>
          </p:cNvSpPr>
          <p:nvPr>
            <p:ph type="body" idx="1"/>
          </p:nvPr>
        </p:nvSpPr>
        <p:spPr>
          <a:xfrm>
            <a:off x="831850" y="5562600"/>
            <a:ext cx="10515600" cy="527051"/>
          </a:xfrm>
        </p:spPr>
        <p:txBody>
          <a:bodyPr>
            <a:noAutofit/>
          </a:bodyPr>
          <a:lstStyle>
            <a:lvl1pPr marL="0" indent="0">
              <a:buNone/>
              <a:defRPr sz="3200">
                <a:solidFill>
                  <a:srgbClr val="F19251"/>
                </a:solidFill>
                <a:latin typeface="EMprint W01 Semibold" panose="020B07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11577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lvl1pPr>
              <a:defRPr sz="3200" b="1">
                <a:solidFill>
                  <a:srgbClr val="176AB4"/>
                </a:solidFill>
                <a:latin typeface="EMprint W01 Light" panose="020B0303020204020204" pitchFamily="34" charset="0"/>
              </a:defRPr>
            </a:lvl1pPr>
          </a:lstStyle>
          <a:p>
            <a:r>
              <a:rPr lang="en-US" dirty="0"/>
              <a:t>Click to edit Master title style</a:t>
            </a:r>
            <a:endParaRPr lang="en-CA" dirty="0"/>
          </a:p>
        </p:txBody>
      </p:sp>
      <p:sp>
        <p:nvSpPr>
          <p:cNvPr id="3" name="Content Placeholder 2"/>
          <p:cNvSpPr>
            <a:spLocks noGrp="1"/>
          </p:cNvSpPr>
          <p:nvPr>
            <p:ph sz="half" idx="1"/>
          </p:nvPr>
        </p:nvSpPr>
        <p:spPr>
          <a:xfrm>
            <a:off x="838200" y="1825625"/>
            <a:ext cx="5181600" cy="3917950"/>
          </a:xfrm>
        </p:spPr>
        <p:txBody>
          <a:bodyPr/>
          <a:lstStyle>
            <a:lvl1pPr>
              <a:defRPr>
                <a:latin typeface="EMprint W01 Regular" panose="020B0503020204020204" pitchFamily="34" charset="0"/>
              </a:defRPr>
            </a:lvl1pPr>
            <a:lvl2pPr>
              <a:defRPr>
                <a:latin typeface="EMprint W01 Regular" panose="020B0503020204020204" pitchFamily="34" charset="0"/>
              </a:defRPr>
            </a:lvl2pPr>
            <a:lvl3pPr>
              <a:defRPr>
                <a:latin typeface="EMprint W01 Regular" panose="020B0503020204020204" pitchFamily="34" charset="0"/>
              </a:defRPr>
            </a:lvl3pPr>
            <a:lvl4pPr>
              <a:defRPr>
                <a:latin typeface="EMprint W01 Regular" panose="020B0503020204020204" pitchFamily="34" charset="0"/>
              </a:defRPr>
            </a:lvl4pPr>
            <a:lvl5pPr>
              <a:defRPr>
                <a:latin typeface="EMprint W01 Regular"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6172200" y="1825625"/>
            <a:ext cx="5181600" cy="3917950"/>
          </a:xfrm>
        </p:spPr>
        <p:txBody>
          <a:bodyPr/>
          <a:lstStyle>
            <a:lvl1pPr>
              <a:defRPr>
                <a:latin typeface="EMprint W01 Regular" panose="020B0503020204020204" pitchFamily="34" charset="0"/>
              </a:defRPr>
            </a:lvl1pPr>
            <a:lvl2pPr>
              <a:defRPr>
                <a:latin typeface="EMprint W01 Regular" panose="020B0503020204020204" pitchFamily="34" charset="0"/>
              </a:defRPr>
            </a:lvl2pPr>
            <a:lvl3pPr>
              <a:defRPr>
                <a:latin typeface="EMprint W01 Regular" panose="020B0503020204020204" pitchFamily="34" charset="0"/>
              </a:defRPr>
            </a:lvl3pPr>
            <a:lvl4pPr>
              <a:defRPr>
                <a:latin typeface="EMprint W01 Regular" panose="020B0503020204020204" pitchFamily="34" charset="0"/>
              </a:defRPr>
            </a:lvl4pPr>
            <a:lvl5pPr>
              <a:defRPr>
                <a:latin typeface="EMprint W01 Regular"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5" name="Straight Connector 4"/>
          <p:cNvCxnSpPr/>
          <p:nvPr userDrawn="1"/>
        </p:nvCxnSpPr>
        <p:spPr>
          <a:xfrm>
            <a:off x="838200" y="932657"/>
            <a:ext cx="105156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4981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nchor="t" anchorCtr="0"/>
          <a:lstStyle>
            <a:lvl1pPr>
              <a:defRPr b="0">
                <a:latin typeface="EMprint W01 Light" panose="020B0303020204020204" pitchFamily="34" charset="0"/>
              </a:defRPr>
            </a:lvl1pPr>
          </a:lstStyle>
          <a:p>
            <a:r>
              <a:rPr lang="en-US" dirty="0"/>
              <a:t>Click to edit Master title style</a:t>
            </a:r>
            <a:endParaRPr lang="en-CA"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EMprint W01 Semibold" panose="020B07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305175"/>
          </a:xfrm>
        </p:spPr>
        <p:txBody>
          <a:bodyPr/>
          <a:lstStyle>
            <a:lvl1pPr>
              <a:defRPr>
                <a:latin typeface="EMprint W01 Regular" panose="020B0503020204020204" pitchFamily="34" charset="0"/>
              </a:defRPr>
            </a:lvl1pPr>
            <a:lvl2pPr>
              <a:defRPr>
                <a:latin typeface="EMprint W01 Regular" panose="020B0503020204020204" pitchFamily="34" charset="0"/>
              </a:defRPr>
            </a:lvl2pPr>
            <a:lvl3pPr>
              <a:defRPr>
                <a:latin typeface="EMprint W01 Regular" panose="020B0503020204020204" pitchFamily="34" charset="0"/>
              </a:defRPr>
            </a:lvl3pPr>
            <a:lvl4pPr>
              <a:defRPr>
                <a:latin typeface="EMprint W01 Regular" panose="020B0503020204020204" pitchFamily="34" charset="0"/>
              </a:defRPr>
            </a:lvl4pPr>
            <a:lvl5pPr>
              <a:defRPr>
                <a:latin typeface="EMprint W01 Regular"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EMprint W01 Semibold" panose="020B07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305175"/>
          </a:xfrm>
        </p:spPr>
        <p:txBody>
          <a:bodyPr/>
          <a:lstStyle>
            <a:lvl1pPr>
              <a:defRPr>
                <a:latin typeface="EMprint W01 Regular" panose="020B0503020204020204" pitchFamily="34" charset="0"/>
              </a:defRPr>
            </a:lvl1pPr>
            <a:lvl2pPr>
              <a:defRPr>
                <a:latin typeface="EMprint W01 Regular" panose="020B0503020204020204" pitchFamily="34" charset="0"/>
              </a:defRPr>
            </a:lvl2pPr>
            <a:lvl3pPr>
              <a:defRPr>
                <a:latin typeface="EMprint W01 Regular" panose="020B0503020204020204" pitchFamily="34" charset="0"/>
              </a:defRPr>
            </a:lvl3pPr>
            <a:lvl4pPr>
              <a:defRPr>
                <a:latin typeface="EMprint W01 Regular" panose="020B0503020204020204" pitchFamily="34" charset="0"/>
              </a:defRPr>
            </a:lvl4pPr>
            <a:lvl5pPr>
              <a:defRPr>
                <a:latin typeface="EMprint W01 Regular"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10" name="Straight Connector 9"/>
          <p:cNvCxnSpPr/>
          <p:nvPr userDrawn="1"/>
        </p:nvCxnSpPr>
        <p:spPr>
          <a:xfrm>
            <a:off x="838200" y="932657"/>
            <a:ext cx="105156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52608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lvl1pPr>
              <a:defRPr b="0">
                <a:latin typeface="EMprint W01 Light" panose="020B0303020204020204" pitchFamily="34" charset="0"/>
              </a:defRPr>
            </a:lvl1pPr>
          </a:lstStyle>
          <a:p>
            <a:r>
              <a:rPr lang="en-US" dirty="0"/>
              <a:t>Click to edit Master title style</a:t>
            </a:r>
            <a:endParaRPr lang="en-CA" dirty="0"/>
          </a:p>
        </p:txBody>
      </p:sp>
      <p:cxnSp>
        <p:nvCxnSpPr>
          <p:cNvPr id="6" name="Straight Connector 5"/>
          <p:cNvCxnSpPr/>
          <p:nvPr userDrawn="1"/>
        </p:nvCxnSpPr>
        <p:spPr>
          <a:xfrm>
            <a:off x="838200" y="932657"/>
            <a:ext cx="105156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07548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1073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a:latin typeface="EMprint W01 Semibold" panose="020B0703020204020204" pitchFamily="34" charset="0"/>
              </a:defRPr>
            </a:lvl1pPr>
          </a:lstStyle>
          <a:p>
            <a:r>
              <a:rPr lang="en-US" dirty="0"/>
              <a:t>Click to edit Master title style</a:t>
            </a:r>
            <a:endParaRPr lang="en-CA" dirty="0"/>
          </a:p>
        </p:txBody>
      </p:sp>
      <p:sp>
        <p:nvSpPr>
          <p:cNvPr id="3" name="Content Placeholder 2"/>
          <p:cNvSpPr>
            <a:spLocks noGrp="1"/>
          </p:cNvSpPr>
          <p:nvPr>
            <p:ph idx="1"/>
          </p:nvPr>
        </p:nvSpPr>
        <p:spPr>
          <a:xfrm>
            <a:off x="5183188" y="987425"/>
            <a:ext cx="6172200" cy="4873625"/>
          </a:xfrm>
        </p:spPr>
        <p:txBody>
          <a:bodyPr/>
          <a:lstStyle>
            <a:lvl1pPr>
              <a:defRPr sz="3200">
                <a:latin typeface="EMprint W01 Regular" panose="020B0503020204020204" pitchFamily="34" charset="0"/>
              </a:defRPr>
            </a:lvl1pPr>
            <a:lvl2pPr>
              <a:defRPr sz="2800">
                <a:latin typeface="EMprint W01 Regular" panose="020B0503020204020204" pitchFamily="34" charset="0"/>
              </a:defRPr>
            </a:lvl2pPr>
            <a:lvl3pPr>
              <a:defRPr sz="2400">
                <a:latin typeface="EMprint W01 Regular" panose="020B0503020204020204" pitchFamily="34" charset="0"/>
              </a:defRPr>
            </a:lvl3pPr>
            <a:lvl4pPr>
              <a:defRPr sz="2000">
                <a:latin typeface="EMprint W01 Regular" panose="020B0503020204020204" pitchFamily="34" charset="0"/>
              </a:defRPr>
            </a:lvl4pPr>
            <a:lvl5pPr>
              <a:defRPr sz="2000">
                <a:latin typeface="EMprint W01 Regular" panose="020B0503020204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EMprint W01 Regular" panose="020B05030202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27800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EMprint W01 Semibold" panose="020B0703020204020204" pitchFamily="34" charset="0"/>
              </a:defRPr>
            </a:lvl1pPr>
          </a:lstStyle>
          <a:p>
            <a:r>
              <a:rPr lang="en-US" dirty="0"/>
              <a:t>Click to edit Master title style</a:t>
            </a:r>
            <a:endParaRPr lang="en-CA"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EMprint W01 Regular" panose="020B05030202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EMprint W01 Regular" panose="020B05030202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065533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892175"/>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552575"/>
            <a:ext cx="10515600" cy="42862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575730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3200" b="0" kern="1200">
          <a:solidFill>
            <a:srgbClr val="176AB4"/>
          </a:solidFill>
          <a:latin typeface="EMprint W01 Light" panose="020B03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Mprint W01 Regular"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Mprint W01 Regular"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Mprint W01 Regular"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Mprint W01 Regular"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Mprint W01 Regular"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40.jpeg"/><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369984"/>
          </a:xfrm>
        </p:spPr>
        <p:txBody>
          <a:bodyPr/>
          <a:lstStyle/>
          <a:p>
            <a:r>
              <a:rPr lang="en-CA" dirty="0"/>
              <a:t>STAY INDEPENDENT.</a:t>
            </a:r>
          </a:p>
        </p:txBody>
      </p:sp>
      <p:sp>
        <p:nvSpPr>
          <p:cNvPr id="3" name="Subtitle 2"/>
          <p:cNvSpPr>
            <a:spLocks noGrp="1"/>
          </p:cNvSpPr>
          <p:nvPr>
            <p:ph type="subTitle" idx="1"/>
          </p:nvPr>
        </p:nvSpPr>
        <p:spPr>
          <a:xfrm>
            <a:off x="1524000" y="2492348"/>
            <a:ext cx="9144000" cy="954860"/>
          </a:xfrm>
        </p:spPr>
        <p:txBody>
          <a:bodyPr>
            <a:normAutofit/>
          </a:bodyPr>
          <a:lstStyle/>
          <a:p>
            <a:r>
              <a:rPr lang="en-CA" sz="3600" dirty="0"/>
              <a:t>Prevent Falls.</a:t>
            </a:r>
          </a:p>
        </p:txBody>
      </p:sp>
      <p:sp>
        <p:nvSpPr>
          <p:cNvPr id="4" name="Subtitle 2"/>
          <p:cNvSpPr txBox="1">
            <a:spLocks/>
          </p:cNvSpPr>
          <p:nvPr/>
        </p:nvSpPr>
        <p:spPr>
          <a:xfrm>
            <a:off x="1524000" y="3680527"/>
            <a:ext cx="9144000" cy="16925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2"/>
                </a:solidFill>
                <a:latin typeface="Aller Light" panose="02000503000000020004"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ller" panose="02000503030000020004"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ller" panose="02000503030000020004"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ller" panose="02000503030000020004"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ller" panose="02000503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400"/>
              </a:spcBef>
            </a:pPr>
            <a:r>
              <a:rPr lang="en-CA" sz="2000" dirty="0">
                <a:solidFill>
                  <a:schemeClr val="bg1"/>
                </a:solidFill>
              </a:rPr>
              <a:t>Presented By: </a:t>
            </a:r>
          </a:p>
          <a:p>
            <a:pPr>
              <a:lnSpc>
                <a:spcPct val="100000"/>
              </a:lnSpc>
              <a:spcBef>
                <a:spcPts val="400"/>
              </a:spcBef>
            </a:pPr>
            <a:r>
              <a:rPr lang="en-CA" sz="2000" dirty="0">
                <a:solidFill>
                  <a:schemeClr val="bg1"/>
                </a:solidFill>
              </a:rPr>
              <a:t>Position: </a:t>
            </a:r>
          </a:p>
          <a:p>
            <a:pPr>
              <a:lnSpc>
                <a:spcPct val="100000"/>
              </a:lnSpc>
              <a:spcBef>
                <a:spcPts val="400"/>
              </a:spcBef>
            </a:pPr>
            <a:r>
              <a:rPr lang="en-CA" sz="2000" dirty="0">
                <a:solidFill>
                  <a:schemeClr val="bg1"/>
                </a:solidFill>
              </a:rPr>
              <a:t>Organization: </a:t>
            </a:r>
          </a:p>
          <a:p>
            <a:pPr>
              <a:lnSpc>
                <a:spcPct val="100000"/>
              </a:lnSpc>
              <a:spcBef>
                <a:spcPts val="400"/>
              </a:spcBef>
            </a:pPr>
            <a:r>
              <a:rPr lang="en-CA" sz="2000" dirty="0" smtClean="0">
                <a:solidFill>
                  <a:schemeClr val="bg1"/>
                </a:solidFill>
              </a:rPr>
              <a:t>Date</a:t>
            </a:r>
            <a:r>
              <a:rPr lang="en-CA" sz="2000" dirty="0">
                <a:solidFill>
                  <a:schemeClr val="bg1"/>
                </a:solidFill>
              </a:rPr>
              <a:t>: </a:t>
            </a:r>
          </a:p>
          <a:p>
            <a:endParaRPr lang="en-CA" sz="2000" dirty="0">
              <a:solidFill>
                <a:srgbClr val="33ACE3"/>
              </a:solidFill>
            </a:endParaRPr>
          </a:p>
        </p:txBody>
      </p:sp>
    </p:spTree>
    <p:extLst>
      <p:ext uri="{BB962C8B-B14F-4D97-AF65-F5344CB8AC3E}">
        <p14:creationId xmlns:p14="http://schemas.microsoft.com/office/powerpoint/2010/main" val="470487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800" b="0" dirty="0"/>
              <a:t>What causes a fall?</a:t>
            </a:r>
          </a:p>
        </p:txBody>
      </p:sp>
    </p:spTree>
    <p:extLst>
      <p:ext uri="{BB962C8B-B14F-4D97-AF65-F5344CB8AC3E}">
        <p14:creationId xmlns:p14="http://schemas.microsoft.com/office/powerpoint/2010/main" val="1571496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Risk Factors</a:t>
            </a:r>
          </a:p>
        </p:txBody>
      </p:sp>
      <p:sp>
        <p:nvSpPr>
          <p:cNvPr id="3" name="Shape 174"/>
          <p:cNvSpPr/>
          <p:nvPr/>
        </p:nvSpPr>
        <p:spPr>
          <a:xfrm>
            <a:off x="8034676" y="3655167"/>
            <a:ext cx="1752599" cy="761999"/>
          </a:xfrm>
          <a:custGeom>
            <a:avLst/>
            <a:gdLst/>
            <a:ahLst/>
            <a:cxnLst/>
            <a:rect l="0" t="0" r="0" b="0"/>
            <a:pathLst>
              <a:path w="1654" h="805" extrusionOk="0">
                <a:moveTo>
                  <a:pt x="1384" y="21"/>
                </a:moveTo>
                <a:lnTo>
                  <a:pt x="1398" y="0"/>
                </a:lnTo>
                <a:lnTo>
                  <a:pt x="293" y="0"/>
                </a:lnTo>
                <a:lnTo>
                  <a:pt x="285" y="12"/>
                </a:lnTo>
                <a:lnTo>
                  <a:pt x="281" y="30"/>
                </a:lnTo>
                <a:lnTo>
                  <a:pt x="281" y="50"/>
                </a:lnTo>
                <a:lnTo>
                  <a:pt x="285" y="67"/>
                </a:lnTo>
                <a:lnTo>
                  <a:pt x="294" y="85"/>
                </a:lnTo>
                <a:lnTo>
                  <a:pt x="304" y="102"/>
                </a:lnTo>
                <a:lnTo>
                  <a:pt x="313" y="116"/>
                </a:lnTo>
                <a:lnTo>
                  <a:pt x="322" y="131"/>
                </a:lnTo>
                <a:lnTo>
                  <a:pt x="329" y="146"/>
                </a:lnTo>
                <a:lnTo>
                  <a:pt x="338" y="165"/>
                </a:lnTo>
                <a:lnTo>
                  <a:pt x="342" y="181"/>
                </a:lnTo>
                <a:lnTo>
                  <a:pt x="344" y="198"/>
                </a:lnTo>
                <a:lnTo>
                  <a:pt x="344" y="213"/>
                </a:lnTo>
                <a:lnTo>
                  <a:pt x="343" y="230"/>
                </a:lnTo>
                <a:lnTo>
                  <a:pt x="340" y="241"/>
                </a:lnTo>
                <a:lnTo>
                  <a:pt x="336" y="258"/>
                </a:lnTo>
                <a:lnTo>
                  <a:pt x="331" y="271"/>
                </a:lnTo>
                <a:lnTo>
                  <a:pt x="322" y="282"/>
                </a:lnTo>
                <a:lnTo>
                  <a:pt x="313" y="293"/>
                </a:lnTo>
                <a:lnTo>
                  <a:pt x="300" y="300"/>
                </a:lnTo>
                <a:lnTo>
                  <a:pt x="279" y="305"/>
                </a:lnTo>
                <a:lnTo>
                  <a:pt x="262" y="303"/>
                </a:lnTo>
                <a:lnTo>
                  <a:pt x="246" y="297"/>
                </a:lnTo>
                <a:lnTo>
                  <a:pt x="226" y="288"/>
                </a:lnTo>
                <a:lnTo>
                  <a:pt x="205" y="277"/>
                </a:lnTo>
                <a:lnTo>
                  <a:pt x="192" y="267"/>
                </a:lnTo>
                <a:lnTo>
                  <a:pt x="176" y="256"/>
                </a:lnTo>
                <a:lnTo>
                  <a:pt x="162" y="247"/>
                </a:lnTo>
                <a:lnTo>
                  <a:pt x="150" y="238"/>
                </a:lnTo>
                <a:lnTo>
                  <a:pt x="136" y="230"/>
                </a:lnTo>
                <a:lnTo>
                  <a:pt x="121" y="226"/>
                </a:lnTo>
                <a:lnTo>
                  <a:pt x="104" y="224"/>
                </a:lnTo>
                <a:lnTo>
                  <a:pt x="89" y="227"/>
                </a:lnTo>
                <a:lnTo>
                  <a:pt x="72" y="233"/>
                </a:lnTo>
                <a:lnTo>
                  <a:pt x="59" y="242"/>
                </a:lnTo>
                <a:lnTo>
                  <a:pt x="46" y="253"/>
                </a:lnTo>
                <a:lnTo>
                  <a:pt x="32" y="268"/>
                </a:lnTo>
                <a:lnTo>
                  <a:pt x="21" y="285"/>
                </a:lnTo>
                <a:lnTo>
                  <a:pt x="9" y="308"/>
                </a:lnTo>
                <a:lnTo>
                  <a:pt x="4" y="328"/>
                </a:lnTo>
                <a:lnTo>
                  <a:pt x="0" y="348"/>
                </a:lnTo>
                <a:lnTo>
                  <a:pt x="1" y="371"/>
                </a:lnTo>
                <a:lnTo>
                  <a:pt x="2" y="390"/>
                </a:lnTo>
                <a:lnTo>
                  <a:pt x="8" y="413"/>
                </a:lnTo>
                <a:lnTo>
                  <a:pt x="15" y="432"/>
                </a:lnTo>
                <a:lnTo>
                  <a:pt x="25" y="451"/>
                </a:lnTo>
                <a:lnTo>
                  <a:pt x="36" y="467"/>
                </a:lnTo>
                <a:lnTo>
                  <a:pt x="50" y="480"/>
                </a:lnTo>
                <a:lnTo>
                  <a:pt x="65" y="494"/>
                </a:lnTo>
                <a:lnTo>
                  <a:pt x="87" y="506"/>
                </a:lnTo>
                <a:lnTo>
                  <a:pt x="110" y="515"/>
                </a:lnTo>
                <a:lnTo>
                  <a:pt x="135" y="522"/>
                </a:lnTo>
                <a:lnTo>
                  <a:pt x="162" y="525"/>
                </a:lnTo>
                <a:lnTo>
                  <a:pt x="196" y="523"/>
                </a:lnTo>
                <a:lnTo>
                  <a:pt x="219" y="522"/>
                </a:lnTo>
                <a:lnTo>
                  <a:pt x="243" y="520"/>
                </a:lnTo>
                <a:lnTo>
                  <a:pt x="265" y="525"/>
                </a:lnTo>
                <a:lnTo>
                  <a:pt x="281" y="534"/>
                </a:lnTo>
                <a:lnTo>
                  <a:pt x="294" y="551"/>
                </a:lnTo>
                <a:lnTo>
                  <a:pt x="303" y="570"/>
                </a:lnTo>
                <a:lnTo>
                  <a:pt x="304" y="590"/>
                </a:lnTo>
                <a:lnTo>
                  <a:pt x="303" y="607"/>
                </a:lnTo>
                <a:lnTo>
                  <a:pt x="297" y="627"/>
                </a:lnTo>
                <a:lnTo>
                  <a:pt x="287" y="651"/>
                </a:lnTo>
                <a:lnTo>
                  <a:pt x="279" y="671"/>
                </a:lnTo>
                <a:lnTo>
                  <a:pt x="268" y="694"/>
                </a:lnTo>
                <a:lnTo>
                  <a:pt x="257" y="717"/>
                </a:lnTo>
                <a:lnTo>
                  <a:pt x="242" y="747"/>
                </a:lnTo>
                <a:lnTo>
                  <a:pt x="258" y="750"/>
                </a:lnTo>
                <a:lnTo>
                  <a:pt x="282" y="753"/>
                </a:lnTo>
                <a:lnTo>
                  <a:pt x="307" y="757"/>
                </a:lnTo>
                <a:lnTo>
                  <a:pt x="335" y="761"/>
                </a:lnTo>
                <a:lnTo>
                  <a:pt x="363" y="764"/>
                </a:lnTo>
                <a:lnTo>
                  <a:pt x="393" y="769"/>
                </a:lnTo>
                <a:lnTo>
                  <a:pt x="425" y="772"/>
                </a:lnTo>
                <a:lnTo>
                  <a:pt x="460" y="773"/>
                </a:lnTo>
                <a:lnTo>
                  <a:pt x="528" y="773"/>
                </a:lnTo>
                <a:lnTo>
                  <a:pt x="552" y="772"/>
                </a:lnTo>
                <a:lnTo>
                  <a:pt x="575" y="770"/>
                </a:lnTo>
                <a:lnTo>
                  <a:pt x="602" y="766"/>
                </a:lnTo>
                <a:lnTo>
                  <a:pt x="624" y="758"/>
                </a:lnTo>
                <a:lnTo>
                  <a:pt x="641" y="749"/>
                </a:lnTo>
                <a:lnTo>
                  <a:pt x="655" y="738"/>
                </a:lnTo>
                <a:lnTo>
                  <a:pt x="664" y="728"/>
                </a:lnTo>
                <a:lnTo>
                  <a:pt x="668" y="715"/>
                </a:lnTo>
                <a:lnTo>
                  <a:pt x="668" y="697"/>
                </a:lnTo>
                <a:lnTo>
                  <a:pt x="664" y="676"/>
                </a:lnTo>
                <a:lnTo>
                  <a:pt x="657" y="654"/>
                </a:lnTo>
                <a:lnTo>
                  <a:pt x="650" y="634"/>
                </a:lnTo>
                <a:lnTo>
                  <a:pt x="650" y="616"/>
                </a:lnTo>
                <a:lnTo>
                  <a:pt x="659" y="599"/>
                </a:lnTo>
                <a:lnTo>
                  <a:pt x="671" y="584"/>
                </a:lnTo>
                <a:lnTo>
                  <a:pt x="689" y="572"/>
                </a:lnTo>
                <a:lnTo>
                  <a:pt x="710" y="563"/>
                </a:lnTo>
                <a:lnTo>
                  <a:pt x="734" y="555"/>
                </a:lnTo>
                <a:lnTo>
                  <a:pt x="757" y="551"/>
                </a:lnTo>
                <a:lnTo>
                  <a:pt x="787" y="546"/>
                </a:lnTo>
                <a:lnTo>
                  <a:pt x="810" y="543"/>
                </a:lnTo>
                <a:lnTo>
                  <a:pt x="837" y="543"/>
                </a:lnTo>
                <a:lnTo>
                  <a:pt x="859" y="544"/>
                </a:lnTo>
                <a:lnTo>
                  <a:pt x="883" y="551"/>
                </a:lnTo>
                <a:lnTo>
                  <a:pt x="905" y="558"/>
                </a:lnTo>
                <a:lnTo>
                  <a:pt x="926" y="569"/>
                </a:lnTo>
                <a:lnTo>
                  <a:pt x="942" y="581"/>
                </a:lnTo>
                <a:lnTo>
                  <a:pt x="958" y="596"/>
                </a:lnTo>
                <a:lnTo>
                  <a:pt x="965" y="612"/>
                </a:lnTo>
                <a:lnTo>
                  <a:pt x="967" y="627"/>
                </a:lnTo>
                <a:lnTo>
                  <a:pt x="963" y="645"/>
                </a:lnTo>
                <a:lnTo>
                  <a:pt x="956" y="660"/>
                </a:lnTo>
                <a:lnTo>
                  <a:pt x="944" y="685"/>
                </a:lnTo>
                <a:lnTo>
                  <a:pt x="935" y="705"/>
                </a:lnTo>
                <a:lnTo>
                  <a:pt x="928" y="726"/>
                </a:lnTo>
                <a:lnTo>
                  <a:pt x="928" y="744"/>
                </a:lnTo>
                <a:lnTo>
                  <a:pt x="935" y="763"/>
                </a:lnTo>
                <a:lnTo>
                  <a:pt x="949" y="776"/>
                </a:lnTo>
                <a:lnTo>
                  <a:pt x="962" y="784"/>
                </a:lnTo>
                <a:lnTo>
                  <a:pt x="981" y="792"/>
                </a:lnTo>
                <a:lnTo>
                  <a:pt x="1005" y="798"/>
                </a:lnTo>
                <a:lnTo>
                  <a:pt x="1027" y="801"/>
                </a:lnTo>
                <a:lnTo>
                  <a:pt x="1056" y="804"/>
                </a:lnTo>
                <a:lnTo>
                  <a:pt x="1088" y="804"/>
                </a:lnTo>
                <a:lnTo>
                  <a:pt x="1115" y="799"/>
                </a:lnTo>
                <a:lnTo>
                  <a:pt x="1154" y="796"/>
                </a:lnTo>
                <a:lnTo>
                  <a:pt x="1193" y="790"/>
                </a:lnTo>
                <a:lnTo>
                  <a:pt x="1226" y="784"/>
                </a:lnTo>
                <a:lnTo>
                  <a:pt x="1259" y="778"/>
                </a:lnTo>
                <a:lnTo>
                  <a:pt x="1298" y="769"/>
                </a:lnTo>
                <a:lnTo>
                  <a:pt x="1344" y="758"/>
                </a:lnTo>
                <a:lnTo>
                  <a:pt x="1410" y="744"/>
                </a:lnTo>
                <a:lnTo>
                  <a:pt x="1401" y="728"/>
                </a:lnTo>
                <a:lnTo>
                  <a:pt x="1393" y="709"/>
                </a:lnTo>
                <a:lnTo>
                  <a:pt x="1384" y="689"/>
                </a:lnTo>
                <a:lnTo>
                  <a:pt x="1378" y="670"/>
                </a:lnTo>
                <a:lnTo>
                  <a:pt x="1372" y="645"/>
                </a:lnTo>
                <a:lnTo>
                  <a:pt x="1368" y="618"/>
                </a:lnTo>
                <a:lnTo>
                  <a:pt x="1369" y="592"/>
                </a:lnTo>
                <a:lnTo>
                  <a:pt x="1373" y="566"/>
                </a:lnTo>
                <a:lnTo>
                  <a:pt x="1383" y="538"/>
                </a:lnTo>
                <a:lnTo>
                  <a:pt x="1397" y="511"/>
                </a:lnTo>
                <a:lnTo>
                  <a:pt x="1412" y="486"/>
                </a:lnTo>
                <a:lnTo>
                  <a:pt x="1432" y="467"/>
                </a:lnTo>
                <a:lnTo>
                  <a:pt x="1453" y="451"/>
                </a:lnTo>
                <a:lnTo>
                  <a:pt x="1475" y="439"/>
                </a:lnTo>
                <a:lnTo>
                  <a:pt x="1497" y="427"/>
                </a:lnTo>
                <a:lnTo>
                  <a:pt x="1519" y="418"/>
                </a:lnTo>
                <a:lnTo>
                  <a:pt x="1542" y="407"/>
                </a:lnTo>
                <a:lnTo>
                  <a:pt x="1569" y="392"/>
                </a:lnTo>
                <a:lnTo>
                  <a:pt x="1587" y="383"/>
                </a:lnTo>
                <a:lnTo>
                  <a:pt x="1604" y="369"/>
                </a:lnTo>
                <a:lnTo>
                  <a:pt x="1619" y="354"/>
                </a:lnTo>
                <a:lnTo>
                  <a:pt x="1633" y="337"/>
                </a:lnTo>
                <a:lnTo>
                  <a:pt x="1643" y="317"/>
                </a:lnTo>
                <a:lnTo>
                  <a:pt x="1650" y="296"/>
                </a:lnTo>
                <a:lnTo>
                  <a:pt x="1653" y="271"/>
                </a:lnTo>
                <a:lnTo>
                  <a:pt x="1649" y="248"/>
                </a:lnTo>
                <a:lnTo>
                  <a:pt x="1639" y="224"/>
                </a:lnTo>
                <a:lnTo>
                  <a:pt x="1625" y="206"/>
                </a:lnTo>
                <a:lnTo>
                  <a:pt x="1607" y="192"/>
                </a:lnTo>
                <a:lnTo>
                  <a:pt x="1586" y="184"/>
                </a:lnTo>
                <a:lnTo>
                  <a:pt x="1567" y="184"/>
                </a:lnTo>
                <a:lnTo>
                  <a:pt x="1547" y="192"/>
                </a:lnTo>
                <a:lnTo>
                  <a:pt x="1528" y="206"/>
                </a:lnTo>
                <a:lnTo>
                  <a:pt x="1514" y="223"/>
                </a:lnTo>
                <a:lnTo>
                  <a:pt x="1498" y="241"/>
                </a:lnTo>
                <a:lnTo>
                  <a:pt x="1485" y="258"/>
                </a:lnTo>
                <a:lnTo>
                  <a:pt x="1469" y="268"/>
                </a:lnTo>
                <a:lnTo>
                  <a:pt x="1450" y="273"/>
                </a:lnTo>
                <a:lnTo>
                  <a:pt x="1425" y="273"/>
                </a:lnTo>
                <a:lnTo>
                  <a:pt x="1404" y="268"/>
                </a:lnTo>
                <a:lnTo>
                  <a:pt x="1389" y="255"/>
                </a:lnTo>
                <a:lnTo>
                  <a:pt x="1375" y="241"/>
                </a:lnTo>
                <a:lnTo>
                  <a:pt x="1364" y="224"/>
                </a:lnTo>
                <a:lnTo>
                  <a:pt x="1355" y="203"/>
                </a:lnTo>
                <a:lnTo>
                  <a:pt x="1351" y="183"/>
                </a:lnTo>
                <a:lnTo>
                  <a:pt x="1350" y="160"/>
                </a:lnTo>
                <a:lnTo>
                  <a:pt x="1351" y="136"/>
                </a:lnTo>
                <a:lnTo>
                  <a:pt x="1355" y="113"/>
                </a:lnTo>
                <a:lnTo>
                  <a:pt x="1362" y="82"/>
                </a:lnTo>
                <a:lnTo>
                  <a:pt x="1371" y="56"/>
                </a:lnTo>
                <a:lnTo>
                  <a:pt x="1376" y="39"/>
                </a:lnTo>
                <a:lnTo>
                  <a:pt x="1384" y="21"/>
                </a:lnTo>
              </a:path>
            </a:pathLst>
          </a:custGeom>
          <a:solidFill>
            <a:srgbClr val="00FF00"/>
          </a:solidFill>
          <a:ln w="12700" cap="rnd">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4" name="Shape 175"/>
          <p:cNvSpPr/>
          <p:nvPr/>
        </p:nvSpPr>
        <p:spPr>
          <a:xfrm>
            <a:off x="8295584" y="3809111"/>
            <a:ext cx="1331912" cy="385762"/>
          </a:xfrm>
          <a:prstGeom prst="rect">
            <a:avLst/>
          </a:prstGeom>
          <a:noFill/>
          <a:ln>
            <a:noFill/>
          </a:ln>
        </p:spPr>
        <p:txBody>
          <a:bodyPr lIns="92075" tIns="46025" rIns="92075" bIns="46025" anchor="t" anchorCtr="0">
            <a:noAutofit/>
          </a:bodyPr>
          <a:lstStyle/>
          <a:p>
            <a:pPr marL="0" marR="0" lvl="0" indent="0" algn="l" rtl="0">
              <a:spcBef>
                <a:spcPts val="0"/>
              </a:spcBef>
              <a:buClr>
                <a:schemeClr val="dk1"/>
              </a:buClr>
              <a:buSzPct val="25000"/>
              <a:buFont typeface="Arial"/>
              <a:buNone/>
            </a:pPr>
            <a:r>
              <a:rPr lang="en-US" sz="1900" b="1" i="0" u="none" strike="noStrike" cap="none" baseline="0" dirty="0">
                <a:solidFill>
                  <a:schemeClr val="dk1"/>
                </a:solidFill>
                <a:latin typeface="Arial"/>
                <a:ea typeface="Arial"/>
                <a:cs typeface="Arial"/>
                <a:sym typeface="Arial"/>
              </a:rPr>
              <a:t>Footwear</a:t>
            </a:r>
          </a:p>
        </p:txBody>
      </p:sp>
      <p:sp>
        <p:nvSpPr>
          <p:cNvPr id="5" name="Shape 176"/>
          <p:cNvSpPr/>
          <p:nvPr/>
        </p:nvSpPr>
        <p:spPr>
          <a:xfrm>
            <a:off x="3790243" y="2949078"/>
            <a:ext cx="2195128" cy="1087089"/>
          </a:xfrm>
          <a:custGeom>
            <a:avLst/>
            <a:gdLst/>
            <a:ahLst/>
            <a:cxnLst/>
            <a:rect l="0" t="0" r="0" b="0"/>
            <a:pathLst>
              <a:path w="1163" h="971" extrusionOk="0">
                <a:moveTo>
                  <a:pt x="0" y="796"/>
                </a:moveTo>
                <a:lnTo>
                  <a:pt x="153" y="0"/>
                </a:lnTo>
                <a:lnTo>
                  <a:pt x="1111" y="0"/>
                </a:lnTo>
                <a:lnTo>
                  <a:pt x="1103" y="12"/>
                </a:lnTo>
                <a:lnTo>
                  <a:pt x="1099" y="30"/>
                </a:lnTo>
                <a:lnTo>
                  <a:pt x="1099" y="50"/>
                </a:lnTo>
                <a:lnTo>
                  <a:pt x="1103" y="67"/>
                </a:lnTo>
                <a:lnTo>
                  <a:pt x="1112" y="85"/>
                </a:lnTo>
                <a:lnTo>
                  <a:pt x="1122" y="102"/>
                </a:lnTo>
                <a:lnTo>
                  <a:pt x="1131" y="116"/>
                </a:lnTo>
                <a:lnTo>
                  <a:pt x="1140" y="131"/>
                </a:lnTo>
                <a:lnTo>
                  <a:pt x="1147" y="146"/>
                </a:lnTo>
                <a:lnTo>
                  <a:pt x="1156" y="165"/>
                </a:lnTo>
                <a:lnTo>
                  <a:pt x="1160" y="181"/>
                </a:lnTo>
                <a:lnTo>
                  <a:pt x="1162" y="198"/>
                </a:lnTo>
                <a:lnTo>
                  <a:pt x="1162" y="213"/>
                </a:lnTo>
                <a:lnTo>
                  <a:pt x="1161" y="230"/>
                </a:lnTo>
                <a:lnTo>
                  <a:pt x="1158" y="241"/>
                </a:lnTo>
                <a:lnTo>
                  <a:pt x="1154" y="258"/>
                </a:lnTo>
                <a:lnTo>
                  <a:pt x="1149" y="271"/>
                </a:lnTo>
                <a:lnTo>
                  <a:pt x="1140" y="282"/>
                </a:lnTo>
                <a:lnTo>
                  <a:pt x="1131" y="293"/>
                </a:lnTo>
                <a:lnTo>
                  <a:pt x="1118" y="300"/>
                </a:lnTo>
                <a:lnTo>
                  <a:pt x="1097" y="305"/>
                </a:lnTo>
                <a:lnTo>
                  <a:pt x="1080" y="303"/>
                </a:lnTo>
                <a:lnTo>
                  <a:pt x="1064" y="297"/>
                </a:lnTo>
                <a:lnTo>
                  <a:pt x="1044" y="288"/>
                </a:lnTo>
                <a:lnTo>
                  <a:pt x="1023" y="277"/>
                </a:lnTo>
                <a:lnTo>
                  <a:pt x="1010" y="267"/>
                </a:lnTo>
                <a:lnTo>
                  <a:pt x="994" y="256"/>
                </a:lnTo>
                <a:lnTo>
                  <a:pt x="980" y="247"/>
                </a:lnTo>
                <a:lnTo>
                  <a:pt x="968" y="238"/>
                </a:lnTo>
                <a:lnTo>
                  <a:pt x="954" y="230"/>
                </a:lnTo>
                <a:lnTo>
                  <a:pt x="939" y="226"/>
                </a:lnTo>
                <a:lnTo>
                  <a:pt x="922" y="224"/>
                </a:lnTo>
                <a:lnTo>
                  <a:pt x="907" y="227"/>
                </a:lnTo>
                <a:lnTo>
                  <a:pt x="890" y="233"/>
                </a:lnTo>
                <a:lnTo>
                  <a:pt x="877" y="242"/>
                </a:lnTo>
                <a:lnTo>
                  <a:pt x="864" y="253"/>
                </a:lnTo>
                <a:lnTo>
                  <a:pt x="850" y="268"/>
                </a:lnTo>
                <a:lnTo>
                  <a:pt x="839" y="285"/>
                </a:lnTo>
                <a:lnTo>
                  <a:pt x="827" y="308"/>
                </a:lnTo>
                <a:lnTo>
                  <a:pt x="822" y="328"/>
                </a:lnTo>
                <a:lnTo>
                  <a:pt x="818" y="348"/>
                </a:lnTo>
                <a:lnTo>
                  <a:pt x="819" y="371"/>
                </a:lnTo>
                <a:lnTo>
                  <a:pt x="820" y="390"/>
                </a:lnTo>
                <a:lnTo>
                  <a:pt x="826" y="413"/>
                </a:lnTo>
                <a:lnTo>
                  <a:pt x="833" y="432"/>
                </a:lnTo>
                <a:lnTo>
                  <a:pt x="843" y="451"/>
                </a:lnTo>
                <a:lnTo>
                  <a:pt x="854" y="467"/>
                </a:lnTo>
                <a:lnTo>
                  <a:pt x="868" y="480"/>
                </a:lnTo>
                <a:lnTo>
                  <a:pt x="883" y="494"/>
                </a:lnTo>
                <a:lnTo>
                  <a:pt x="905" y="506"/>
                </a:lnTo>
                <a:lnTo>
                  <a:pt x="928" y="515"/>
                </a:lnTo>
                <a:lnTo>
                  <a:pt x="953" y="522"/>
                </a:lnTo>
                <a:lnTo>
                  <a:pt x="980" y="525"/>
                </a:lnTo>
                <a:lnTo>
                  <a:pt x="1014" y="523"/>
                </a:lnTo>
                <a:lnTo>
                  <a:pt x="1037" y="522"/>
                </a:lnTo>
                <a:lnTo>
                  <a:pt x="1061" y="520"/>
                </a:lnTo>
                <a:lnTo>
                  <a:pt x="1083" y="525"/>
                </a:lnTo>
                <a:lnTo>
                  <a:pt x="1099" y="534"/>
                </a:lnTo>
                <a:lnTo>
                  <a:pt x="1112" y="551"/>
                </a:lnTo>
                <a:lnTo>
                  <a:pt x="1121" y="570"/>
                </a:lnTo>
                <a:lnTo>
                  <a:pt x="1122" y="590"/>
                </a:lnTo>
                <a:lnTo>
                  <a:pt x="1121" y="607"/>
                </a:lnTo>
                <a:lnTo>
                  <a:pt x="1115" y="627"/>
                </a:lnTo>
                <a:lnTo>
                  <a:pt x="1105" y="651"/>
                </a:lnTo>
                <a:lnTo>
                  <a:pt x="1097" y="671"/>
                </a:lnTo>
                <a:lnTo>
                  <a:pt x="1086" y="694"/>
                </a:lnTo>
                <a:lnTo>
                  <a:pt x="1075" y="717"/>
                </a:lnTo>
                <a:lnTo>
                  <a:pt x="1062" y="741"/>
                </a:lnTo>
                <a:lnTo>
                  <a:pt x="978" y="741"/>
                </a:lnTo>
                <a:lnTo>
                  <a:pt x="946" y="738"/>
                </a:lnTo>
                <a:lnTo>
                  <a:pt x="914" y="735"/>
                </a:lnTo>
                <a:lnTo>
                  <a:pt x="876" y="732"/>
                </a:lnTo>
                <a:lnTo>
                  <a:pt x="837" y="728"/>
                </a:lnTo>
                <a:lnTo>
                  <a:pt x="791" y="723"/>
                </a:lnTo>
                <a:lnTo>
                  <a:pt x="755" y="720"/>
                </a:lnTo>
                <a:lnTo>
                  <a:pt x="729" y="721"/>
                </a:lnTo>
                <a:lnTo>
                  <a:pt x="704" y="726"/>
                </a:lnTo>
                <a:lnTo>
                  <a:pt x="688" y="732"/>
                </a:lnTo>
                <a:lnTo>
                  <a:pt x="676" y="741"/>
                </a:lnTo>
                <a:lnTo>
                  <a:pt x="666" y="753"/>
                </a:lnTo>
                <a:lnTo>
                  <a:pt x="662" y="767"/>
                </a:lnTo>
                <a:lnTo>
                  <a:pt x="665" y="781"/>
                </a:lnTo>
                <a:lnTo>
                  <a:pt x="670" y="796"/>
                </a:lnTo>
                <a:lnTo>
                  <a:pt x="680" y="814"/>
                </a:lnTo>
                <a:lnTo>
                  <a:pt x="688" y="831"/>
                </a:lnTo>
                <a:lnTo>
                  <a:pt x="693" y="850"/>
                </a:lnTo>
                <a:lnTo>
                  <a:pt x="693" y="868"/>
                </a:lnTo>
                <a:lnTo>
                  <a:pt x="688" y="886"/>
                </a:lnTo>
                <a:lnTo>
                  <a:pt x="679" y="903"/>
                </a:lnTo>
                <a:lnTo>
                  <a:pt x="668" y="918"/>
                </a:lnTo>
                <a:lnTo>
                  <a:pt x="652" y="932"/>
                </a:lnTo>
                <a:lnTo>
                  <a:pt x="634" y="944"/>
                </a:lnTo>
                <a:lnTo>
                  <a:pt x="615" y="953"/>
                </a:lnTo>
                <a:lnTo>
                  <a:pt x="594" y="959"/>
                </a:lnTo>
                <a:lnTo>
                  <a:pt x="574" y="964"/>
                </a:lnTo>
                <a:lnTo>
                  <a:pt x="554" y="967"/>
                </a:lnTo>
                <a:lnTo>
                  <a:pt x="534" y="970"/>
                </a:lnTo>
                <a:lnTo>
                  <a:pt x="516" y="970"/>
                </a:lnTo>
                <a:lnTo>
                  <a:pt x="498" y="967"/>
                </a:lnTo>
                <a:lnTo>
                  <a:pt x="481" y="964"/>
                </a:lnTo>
                <a:lnTo>
                  <a:pt x="466" y="959"/>
                </a:lnTo>
                <a:lnTo>
                  <a:pt x="453" y="955"/>
                </a:lnTo>
                <a:lnTo>
                  <a:pt x="440" y="946"/>
                </a:lnTo>
                <a:lnTo>
                  <a:pt x="428" y="937"/>
                </a:lnTo>
                <a:lnTo>
                  <a:pt x="419" y="923"/>
                </a:lnTo>
                <a:lnTo>
                  <a:pt x="406" y="908"/>
                </a:lnTo>
                <a:lnTo>
                  <a:pt x="396" y="892"/>
                </a:lnTo>
                <a:lnTo>
                  <a:pt x="387" y="879"/>
                </a:lnTo>
                <a:lnTo>
                  <a:pt x="376" y="860"/>
                </a:lnTo>
                <a:lnTo>
                  <a:pt x="364" y="843"/>
                </a:lnTo>
                <a:lnTo>
                  <a:pt x="351" y="827"/>
                </a:lnTo>
                <a:lnTo>
                  <a:pt x="335" y="810"/>
                </a:lnTo>
                <a:lnTo>
                  <a:pt x="320" y="798"/>
                </a:lnTo>
                <a:lnTo>
                  <a:pt x="303" y="787"/>
                </a:lnTo>
                <a:lnTo>
                  <a:pt x="285" y="779"/>
                </a:lnTo>
                <a:lnTo>
                  <a:pt x="266" y="773"/>
                </a:lnTo>
                <a:lnTo>
                  <a:pt x="241" y="769"/>
                </a:lnTo>
                <a:lnTo>
                  <a:pt x="213" y="767"/>
                </a:lnTo>
                <a:lnTo>
                  <a:pt x="189" y="766"/>
                </a:lnTo>
                <a:lnTo>
                  <a:pt x="167" y="766"/>
                </a:lnTo>
                <a:lnTo>
                  <a:pt x="141" y="767"/>
                </a:lnTo>
                <a:lnTo>
                  <a:pt x="117" y="772"/>
                </a:lnTo>
                <a:lnTo>
                  <a:pt x="92" y="776"/>
                </a:lnTo>
                <a:lnTo>
                  <a:pt x="64" y="782"/>
                </a:lnTo>
                <a:lnTo>
                  <a:pt x="36" y="789"/>
                </a:lnTo>
                <a:lnTo>
                  <a:pt x="0" y="796"/>
                </a:lnTo>
              </a:path>
            </a:pathLst>
          </a:custGeom>
          <a:solidFill>
            <a:srgbClr val="B7FFB7"/>
          </a:solidFill>
          <a:ln w="12700" cap="rnd">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1800" b="1" i="0" u="none" strike="noStrike" cap="none" baseline="0" dirty="0">
                <a:solidFill>
                  <a:schemeClr val="dk1"/>
                </a:solidFill>
                <a:latin typeface="Arial"/>
                <a:ea typeface="Arial"/>
                <a:cs typeface="Arial"/>
                <a:sym typeface="Arial"/>
              </a:rPr>
              <a:t>     Stroke</a:t>
            </a:r>
          </a:p>
          <a:p>
            <a:pPr marL="0" marR="0" lvl="0" indent="0" algn="l" rtl="0">
              <a:spcBef>
                <a:spcPts val="0"/>
              </a:spcBef>
              <a:buClr>
                <a:schemeClr val="dk1"/>
              </a:buClr>
              <a:buSzPct val="25000"/>
              <a:buFont typeface="Arial"/>
              <a:buNone/>
            </a:pPr>
            <a:endParaRPr lang="en-US" sz="900" b="1" i="0" u="none" strike="noStrike" cap="none" baseline="0"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800" b="1" i="0" u="none" strike="noStrike" cap="none" baseline="0" dirty="0">
                <a:solidFill>
                  <a:schemeClr val="dk1"/>
                </a:solidFill>
                <a:latin typeface="Arial"/>
                <a:ea typeface="Arial"/>
                <a:cs typeface="Arial"/>
                <a:sym typeface="Arial"/>
              </a:rPr>
              <a:t>    Parkinson’s</a:t>
            </a:r>
          </a:p>
          <a:p>
            <a:pPr marL="0" marR="0" lvl="0" indent="0" algn="l" rtl="0">
              <a:spcBef>
                <a:spcPts val="0"/>
              </a:spcBef>
              <a:buClr>
                <a:schemeClr val="dk1"/>
              </a:buClr>
              <a:buFont typeface="Arial"/>
              <a:buNone/>
            </a:pPr>
            <a:endParaRPr sz="2000" b="0" i="0" u="none" strike="noStrike" cap="none" baseline="0" dirty="0">
              <a:solidFill>
                <a:schemeClr val="dk1"/>
              </a:solidFill>
              <a:latin typeface="Arial"/>
              <a:ea typeface="Arial"/>
              <a:cs typeface="Arial"/>
              <a:sym typeface="Arial"/>
            </a:endParaRPr>
          </a:p>
        </p:txBody>
      </p:sp>
      <p:grpSp>
        <p:nvGrpSpPr>
          <p:cNvPr id="6" name="Shape 178"/>
          <p:cNvGrpSpPr/>
          <p:nvPr/>
        </p:nvGrpSpPr>
        <p:grpSpPr>
          <a:xfrm>
            <a:off x="1818086" y="2744788"/>
            <a:ext cx="1798004" cy="1247005"/>
            <a:chOff x="346" y="2848"/>
            <a:chExt cx="1423" cy="1056"/>
          </a:xfrm>
        </p:grpSpPr>
        <p:sp>
          <p:nvSpPr>
            <p:cNvPr id="7" name="Shape 179"/>
            <p:cNvSpPr/>
            <p:nvPr/>
          </p:nvSpPr>
          <p:spPr>
            <a:xfrm>
              <a:off x="346" y="2848"/>
              <a:ext cx="1423" cy="1056"/>
            </a:xfrm>
            <a:custGeom>
              <a:avLst/>
              <a:gdLst/>
              <a:ahLst/>
              <a:cxnLst/>
              <a:rect l="0" t="0" r="0" b="0"/>
              <a:pathLst>
                <a:path w="1424" h="1057" extrusionOk="0">
                  <a:moveTo>
                    <a:pt x="167" y="76"/>
                  </a:moveTo>
                  <a:lnTo>
                    <a:pt x="0" y="862"/>
                  </a:lnTo>
                  <a:lnTo>
                    <a:pt x="21" y="860"/>
                  </a:lnTo>
                  <a:lnTo>
                    <a:pt x="45" y="857"/>
                  </a:lnTo>
                  <a:lnTo>
                    <a:pt x="88" y="848"/>
                  </a:lnTo>
                  <a:lnTo>
                    <a:pt x="120" y="841"/>
                  </a:lnTo>
                  <a:lnTo>
                    <a:pt x="160" y="831"/>
                  </a:lnTo>
                  <a:lnTo>
                    <a:pt x="205" y="819"/>
                  </a:lnTo>
                  <a:lnTo>
                    <a:pt x="246" y="805"/>
                  </a:lnTo>
                  <a:lnTo>
                    <a:pt x="285" y="790"/>
                  </a:lnTo>
                  <a:lnTo>
                    <a:pt x="330" y="773"/>
                  </a:lnTo>
                  <a:lnTo>
                    <a:pt x="359" y="766"/>
                  </a:lnTo>
                  <a:lnTo>
                    <a:pt x="384" y="761"/>
                  </a:lnTo>
                  <a:lnTo>
                    <a:pt x="406" y="760"/>
                  </a:lnTo>
                  <a:lnTo>
                    <a:pt x="427" y="760"/>
                  </a:lnTo>
                  <a:lnTo>
                    <a:pt x="458" y="764"/>
                  </a:lnTo>
                  <a:lnTo>
                    <a:pt x="479" y="769"/>
                  </a:lnTo>
                  <a:lnTo>
                    <a:pt x="501" y="776"/>
                  </a:lnTo>
                  <a:lnTo>
                    <a:pt x="516" y="786"/>
                  </a:lnTo>
                  <a:lnTo>
                    <a:pt x="527" y="796"/>
                  </a:lnTo>
                  <a:lnTo>
                    <a:pt x="536" y="813"/>
                  </a:lnTo>
                  <a:lnTo>
                    <a:pt x="538" y="825"/>
                  </a:lnTo>
                  <a:lnTo>
                    <a:pt x="537" y="842"/>
                  </a:lnTo>
                  <a:lnTo>
                    <a:pt x="531" y="859"/>
                  </a:lnTo>
                  <a:lnTo>
                    <a:pt x="518" y="880"/>
                  </a:lnTo>
                  <a:lnTo>
                    <a:pt x="504" y="905"/>
                  </a:lnTo>
                  <a:lnTo>
                    <a:pt x="495" y="927"/>
                  </a:lnTo>
                  <a:lnTo>
                    <a:pt x="491" y="944"/>
                  </a:lnTo>
                  <a:lnTo>
                    <a:pt x="490" y="963"/>
                  </a:lnTo>
                  <a:lnTo>
                    <a:pt x="491" y="976"/>
                  </a:lnTo>
                  <a:lnTo>
                    <a:pt x="498" y="995"/>
                  </a:lnTo>
                  <a:lnTo>
                    <a:pt x="511" y="1013"/>
                  </a:lnTo>
                  <a:lnTo>
                    <a:pt x="527" y="1028"/>
                  </a:lnTo>
                  <a:lnTo>
                    <a:pt x="544" y="1039"/>
                  </a:lnTo>
                  <a:lnTo>
                    <a:pt x="565" y="1046"/>
                  </a:lnTo>
                  <a:lnTo>
                    <a:pt x="588" y="1053"/>
                  </a:lnTo>
                  <a:lnTo>
                    <a:pt x="607" y="1056"/>
                  </a:lnTo>
                  <a:lnTo>
                    <a:pt x="626" y="1053"/>
                  </a:lnTo>
                  <a:lnTo>
                    <a:pt x="647" y="1048"/>
                  </a:lnTo>
                  <a:lnTo>
                    <a:pt x="666" y="1040"/>
                  </a:lnTo>
                  <a:lnTo>
                    <a:pt x="687" y="1030"/>
                  </a:lnTo>
                  <a:lnTo>
                    <a:pt x="709" y="1016"/>
                  </a:lnTo>
                  <a:lnTo>
                    <a:pt x="727" y="1002"/>
                  </a:lnTo>
                  <a:lnTo>
                    <a:pt x="743" y="989"/>
                  </a:lnTo>
                  <a:lnTo>
                    <a:pt x="755" y="972"/>
                  </a:lnTo>
                  <a:lnTo>
                    <a:pt x="765" y="952"/>
                  </a:lnTo>
                  <a:lnTo>
                    <a:pt x="771" y="931"/>
                  </a:lnTo>
                  <a:lnTo>
                    <a:pt x="773" y="905"/>
                  </a:lnTo>
                  <a:lnTo>
                    <a:pt x="780" y="885"/>
                  </a:lnTo>
                  <a:lnTo>
                    <a:pt x="786" y="876"/>
                  </a:lnTo>
                  <a:lnTo>
                    <a:pt x="798" y="865"/>
                  </a:lnTo>
                  <a:lnTo>
                    <a:pt x="819" y="854"/>
                  </a:lnTo>
                  <a:lnTo>
                    <a:pt x="847" y="844"/>
                  </a:lnTo>
                  <a:lnTo>
                    <a:pt x="876" y="834"/>
                  </a:lnTo>
                  <a:lnTo>
                    <a:pt x="903" y="825"/>
                  </a:lnTo>
                  <a:lnTo>
                    <a:pt x="930" y="818"/>
                  </a:lnTo>
                  <a:lnTo>
                    <a:pt x="971" y="810"/>
                  </a:lnTo>
                  <a:lnTo>
                    <a:pt x="1026" y="799"/>
                  </a:lnTo>
                  <a:lnTo>
                    <a:pt x="1089" y="793"/>
                  </a:lnTo>
                  <a:lnTo>
                    <a:pt x="1157" y="793"/>
                  </a:lnTo>
                  <a:lnTo>
                    <a:pt x="1224" y="793"/>
                  </a:lnTo>
                  <a:lnTo>
                    <a:pt x="1285" y="801"/>
                  </a:lnTo>
                  <a:lnTo>
                    <a:pt x="1293" y="787"/>
                  </a:lnTo>
                  <a:lnTo>
                    <a:pt x="1302" y="772"/>
                  </a:lnTo>
                  <a:lnTo>
                    <a:pt x="1313" y="758"/>
                  </a:lnTo>
                  <a:lnTo>
                    <a:pt x="1328" y="741"/>
                  </a:lnTo>
                  <a:lnTo>
                    <a:pt x="1339" y="729"/>
                  </a:lnTo>
                  <a:lnTo>
                    <a:pt x="1356" y="709"/>
                  </a:lnTo>
                  <a:lnTo>
                    <a:pt x="1370" y="693"/>
                  </a:lnTo>
                  <a:lnTo>
                    <a:pt x="1382" y="679"/>
                  </a:lnTo>
                  <a:lnTo>
                    <a:pt x="1395" y="662"/>
                  </a:lnTo>
                  <a:lnTo>
                    <a:pt x="1406" y="641"/>
                  </a:lnTo>
                  <a:lnTo>
                    <a:pt x="1410" y="627"/>
                  </a:lnTo>
                  <a:lnTo>
                    <a:pt x="1416" y="604"/>
                  </a:lnTo>
                  <a:lnTo>
                    <a:pt x="1421" y="586"/>
                  </a:lnTo>
                  <a:lnTo>
                    <a:pt x="1423" y="561"/>
                  </a:lnTo>
                  <a:lnTo>
                    <a:pt x="1417" y="542"/>
                  </a:lnTo>
                  <a:lnTo>
                    <a:pt x="1409" y="522"/>
                  </a:lnTo>
                  <a:lnTo>
                    <a:pt x="1399" y="509"/>
                  </a:lnTo>
                  <a:lnTo>
                    <a:pt x="1385" y="502"/>
                  </a:lnTo>
                  <a:lnTo>
                    <a:pt x="1371" y="496"/>
                  </a:lnTo>
                  <a:lnTo>
                    <a:pt x="1356" y="496"/>
                  </a:lnTo>
                  <a:lnTo>
                    <a:pt x="1341" y="496"/>
                  </a:lnTo>
                  <a:lnTo>
                    <a:pt x="1323" y="508"/>
                  </a:lnTo>
                  <a:lnTo>
                    <a:pt x="1309" y="525"/>
                  </a:lnTo>
                  <a:lnTo>
                    <a:pt x="1295" y="545"/>
                  </a:lnTo>
                  <a:lnTo>
                    <a:pt x="1279" y="569"/>
                  </a:lnTo>
                  <a:lnTo>
                    <a:pt x="1263" y="589"/>
                  </a:lnTo>
                  <a:lnTo>
                    <a:pt x="1246" y="604"/>
                  </a:lnTo>
                  <a:lnTo>
                    <a:pt x="1225" y="615"/>
                  </a:lnTo>
                  <a:lnTo>
                    <a:pt x="1202" y="622"/>
                  </a:lnTo>
                  <a:lnTo>
                    <a:pt x="1186" y="622"/>
                  </a:lnTo>
                  <a:lnTo>
                    <a:pt x="1168" y="618"/>
                  </a:lnTo>
                  <a:lnTo>
                    <a:pt x="1154" y="613"/>
                  </a:lnTo>
                  <a:lnTo>
                    <a:pt x="1140" y="607"/>
                  </a:lnTo>
                  <a:lnTo>
                    <a:pt x="1125" y="593"/>
                  </a:lnTo>
                  <a:lnTo>
                    <a:pt x="1115" y="581"/>
                  </a:lnTo>
                  <a:lnTo>
                    <a:pt x="1107" y="566"/>
                  </a:lnTo>
                  <a:lnTo>
                    <a:pt x="1103" y="551"/>
                  </a:lnTo>
                  <a:lnTo>
                    <a:pt x="1097" y="526"/>
                  </a:lnTo>
                  <a:lnTo>
                    <a:pt x="1096" y="505"/>
                  </a:lnTo>
                  <a:lnTo>
                    <a:pt x="1100" y="488"/>
                  </a:lnTo>
                  <a:lnTo>
                    <a:pt x="1110" y="470"/>
                  </a:lnTo>
                  <a:lnTo>
                    <a:pt x="1118" y="455"/>
                  </a:lnTo>
                  <a:lnTo>
                    <a:pt x="1133" y="436"/>
                  </a:lnTo>
                  <a:lnTo>
                    <a:pt x="1154" y="424"/>
                  </a:lnTo>
                  <a:lnTo>
                    <a:pt x="1170" y="415"/>
                  </a:lnTo>
                  <a:lnTo>
                    <a:pt x="1196" y="400"/>
                  </a:lnTo>
                  <a:lnTo>
                    <a:pt x="1221" y="384"/>
                  </a:lnTo>
                  <a:lnTo>
                    <a:pt x="1236" y="371"/>
                  </a:lnTo>
                  <a:lnTo>
                    <a:pt x="1250" y="358"/>
                  </a:lnTo>
                  <a:lnTo>
                    <a:pt x="1266" y="336"/>
                  </a:lnTo>
                  <a:lnTo>
                    <a:pt x="1271" y="311"/>
                  </a:lnTo>
                  <a:lnTo>
                    <a:pt x="1274" y="287"/>
                  </a:lnTo>
                  <a:lnTo>
                    <a:pt x="1275" y="267"/>
                  </a:lnTo>
                  <a:lnTo>
                    <a:pt x="1270" y="238"/>
                  </a:lnTo>
                  <a:lnTo>
                    <a:pt x="1263" y="217"/>
                  </a:lnTo>
                  <a:lnTo>
                    <a:pt x="1253" y="192"/>
                  </a:lnTo>
                  <a:lnTo>
                    <a:pt x="1243" y="169"/>
                  </a:lnTo>
                  <a:lnTo>
                    <a:pt x="1232" y="140"/>
                  </a:lnTo>
                  <a:lnTo>
                    <a:pt x="1222" y="116"/>
                  </a:lnTo>
                  <a:lnTo>
                    <a:pt x="1220" y="93"/>
                  </a:lnTo>
                  <a:lnTo>
                    <a:pt x="1218" y="70"/>
                  </a:lnTo>
                  <a:lnTo>
                    <a:pt x="1221" y="47"/>
                  </a:lnTo>
                  <a:lnTo>
                    <a:pt x="1221" y="23"/>
                  </a:lnTo>
                  <a:lnTo>
                    <a:pt x="1182" y="20"/>
                  </a:lnTo>
                  <a:lnTo>
                    <a:pt x="1129" y="20"/>
                  </a:lnTo>
                  <a:lnTo>
                    <a:pt x="1081" y="15"/>
                  </a:lnTo>
                  <a:lnTo>
                    <a:pt x="1043" y="12"/>
                  </a:lnTo>
                  <a:lnTo>
                    <a:pt x="1004" y="8"/>
                  </a:lnTo>
                  <a:lnTo>
                    <a:pt x="958" y="3"/>
                  </a:lnTo>
                  <a:lnTo>
                    <a:pt x="922" y="0"/>
                  </a:lnTo>
                  <a:lnTo>
                    <a:pt x="896" y="1"/>
                  </a:lnTo>
                  <a:lnTo>
                    <a:pt x="871" y="6"/>
                  </a:lnTo>
                  <a:lnTo>
                    <a:pt x="855" y="12"/>
                  </a:lnTo>
                  <a:lnTo>
                    <a:pt x="843" y="21"/>
                  </a:lnTo>
                  <a:lnTo>
                    <a:pt x="833" y="33"/>
                  </a:lnTo>
                  <a:lnTo>
                    <a:pt x="829" y="47"/>
                  </a:lnTo>
                  <a:lnTo>
                    <a:pt x="832" y="61"/>
                  </a:lnTo>
                  <a:lnTo>
                    <a:pt x="837" y="76"/>
                  </a:lnTo>
                  <a:lnTo>
                    <a:pt x="847" y="94"/>
                  </a:lnTo>
                  <a:lnTo>
                    <a:pt x="855" y="111"/>
                  </a:lnTo>
                  <a:lnTo>
                    <a:pt x="860" y="130"/>
                  </a:lnTo>
                  <a:lnTo>
                    <a:pt x="860" y="148"/>
                  </a:lnTo>
                  <a:lnTo>
                    <a:pt x="855" y="166"/>
                  </a:lnTo>
                  <a:lnTo>
                    <a:pt x="846" y="183"/>
                  </a:lnTo>
                  <a:lnTo>
                    <a:pt x="835" y="198"/>
                  </a:lnTo>
                  <a:lnTo>
                    <a:pt x="819" y="212"/>
                  </a:lnTo>
                  <a:lnTo>
                    <a:pt x="801" y="224"/>
                  </a:lnTo>
                  <a:lnTo>
                    <a:pt x="782" y="233"/>
                  </a:lnTo>
                  <a:lnTo>
                    <a:pt x="761" y="239"/>
                  </a:lnTo>
                  <a:lnTo>
                    <a:pt x="741" y="244"/>
                  </a:lnTo>
                  <a:lnTo>
                    <a:pt x="721" y="247"/>
                  </a:lnTo>
                  <a:lnTo>
                    <a:pt x="701" y="250"/>
                  </a:lnTo>
                  <a:lnTo>
                    <a:pt x="683" y="250"/>
                  </a:lnTo>
                  <a:lnTo>
                    <a:pt x="665" y="247"/>
                  </a:lnTo>
                  <a:lnTo>
                    <a:pt x="648" y="244"/>
                  </a:lnTo>
                  <a:lnTo>
                    <a:pt x="633" y="239"/>
                  </a:lnTo>
                  <a:lnTo>
                    <a:pt x="620" y="235"/>
                  </a:lnTo>
                  <a:lnTo>
                    <a:pt x="607" y="226"/>
                  </a:lnTo>
                  <a:lnTo>
                    <a:pt x="595" y="217"/>
                  </a:lnTo>
                  <a:lnTo>
                    <a:pt x="586" y="203"/>
                  </a:lnTo>
                  <a:lnTo>
                    <a:pt x="573" y="188"/>
                  </a:lnTo>
                  <a:lnTo>
                    <a:pt x="563" y="172"/>
                  </a:lnTo>
                  <a:lnTo>
                    <a:pt x="554" y="159"/>
                  </a:lnTo>
                  <a:lnTo>
                    <a:pt x="543" y="140"/>
                  </a:lnTo>
                  <a:lnTo>
                    <a:pt x="531" y="123"/>
                  </a:lnTo>
                  <a:lnTo>
                    <a:pt x="518" y="107"/>
                  </a:lnTo>
                  <a:lnTo>
                    <a:pt x="502" y="90"/>
                  </a:lnTo>
                  <a:lnTo>
                    <a:pt x="487" y="78"/>
                  </a:lnTo>
                  <a:lnTo>
                    <a:pt x="470" y="67"/>
                  </a:lnTo>
                  <a:lnTo>
                    <a:pt x="452" y="59"/>
                  </a:lnTo>
                  <a:lnTo>
                    <a:pt x="433" y="53"/>
                  </a:lnTo>
                  <a:lnTo>
                    <a:pt x="408" y="49"/>
                  </a:lnTo>
                  <a:lnTo>
                    <a:pt x="380" y="47"/>
                  </a:lnTo>
                  <a:lnTo>
                    <a:pt x="356" y="46"/>
                  </a:lnTo>
                  <a:lnTo>
                    <a:pt x="334" y="46"/>
                  </a:lnTo>
                  <a:lnTo>
                    <a:pt x="308" y="47"/>
                  </a:lnTo>
                  <a:lnTo>
                    <a:pt x="284" y="52"/>
                  </a:lnTo>
                  <a:lnTo>
                    <a:pt x="259" y="56"/>
                  </a:lnTo>
                  <a:lnTo>
                    <a:pt x="231" y="62"/>
                  </a:lnTo>
                  <a:lnTo>
                    <a:pt x="203" y="69"/>
                  </a:lnTo>
                  <a:lnTo>
                    <a:pt x="167" y="76"/>
                  </a:lnTo>
                </a:path>
              </a:pathLst>
            </a:custGeom>
            <a:solidFill>
              <a:srgbClr val="FCB6DB"/>
            </a:solidFill>
            <a:ln w="12700" cap="rnd">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8" name="Shape 180"/>
            <p:cNvSpPr/>
            <p:nvPr/>
          </p:nvSpPr>
          <p:spPr>
            <a:xfrm>
              <a:off x="464" y="3107"/>
              <a:ext cx="1049" cy="396"/>
            </a:xfrm>
            <a:prstGeom prst="rect">
              <a:avLst/>
            </a:prstGeom>
            <a:noFill/>
            <a:ln>
              <a:noFill/>
            </a:ln>
          </p:spPr>
          <p:txBody>
            <a:bodyPr lIns="92075" tIns="46025" rIns="92075" bIns="46025" anchor="t" anchorCtr="0">
              <a:noAutofit/>
            </a:bodyPr>
            <a:lstStyle/>
            <a:p>
              <a:pPr marL="0" marR="0" lvl="0" indent="0" algn="l" rtl="0">
                <a:spcBef>
                  <a:spcPts val="0"/>
                </a:spcBef>
                <a:buClr>
                  <a:schemeClr val="dk1"/>
                </a:buClr>
                <a:buSzPct val="25000"/>
                <a:buFont typeface="Arial"/>
                <a:buNone/>
              </a:pPr>
              <a:r>
                <a:rPr lang="en-US" sz="2000" b="1" i="0" u="none" strike="noStrike" cap="none" baseline="0" dirty="0">
                  <a:solidFill>
                    <a:schemeClr val="dk1"/>
                  </a:solidFill>
                  <a:latin typeface="Arial"/>
                  <a:ea typeface="Arial"/>
                  <a:cs typeface="Arial"/>
                  <a:sym typeface="Arial"/>
                </a:rPr>
                <a:t>Balance</a:t>
              </a:r>
            </a:p>
          </p:txBody>
        </p:sp>
      </p:grpSp>
      <p:grpSp>
        <p:nvGrpSpPr>
          <p:cNvPr id="9" name="Shape 181"/>
          <p:cNvGrpSpPr/>
          <p:nvPr/>
        </p:nvGrpSpPr>
        <p:grpSpPr>
          <a:xfrm>
            <a:off x="7883614" y="2249538"/>
            <a:ext cx="2362199" cy="1085850"/>
            <a:chOff x="1443" y="2669"/>
            <a:chExt cx="1580" cy="1094"/>
          </a:xfrm>
        </p:grpSpPr>
        <p:sp>
          <p:nvSpPr>
            <p:cNvPr id="10" name="Shape 182"/>
            <p:cNvSpPr/>
            <p:nvPr/>
          </p:nvSpPr>
          <p:spPr>
            <a:xfrm>
              <a:off x="1443" y="2669"/>
              <a:ext cx="1580" cy="1094"/>
            </a:xfrm>
            <a:custGeom>
              <a:avLst/>
              <a:gdLst/>
              <a:ahLst/>
              <a:cxnLst/>
              <a:rect l="0" t="0" r="0" b="0"/>
              <a:pathLst>
                <a:path w="1581" h="1095" extrusionOk="0">
                  <a:moveTo>
                    <a:pt x="1299" y="217"/>
                  </a:moveTo>
                  <a:lnTo>
                    <a:pt x="1304" y="244"/>
                  </a:lnTo>
                  <a:lnTo>
                    <a:pt x="1309" y="265"/>
                  </a:lnTo>
                  <a:lnTo>
                    <a:pt x="1310" y="282"/>
                  </a:lnTo>
                  <a:lnTo>
                    <a:pt x="1306" y="300"/>
                  </a:lnTo>
                  <a:lnTo>
                    <a:pt x="1299" y="326"/>
                  </a:lnTo>
                  <a:lnTo>
                    <a:pt x="1291" y="352"/>
                  </a:lnTo>
                  <a:lnTo>
                    <a:pt x="1282" y="377"/>
                  </a:lnTo>
                  <a:lnTo>
                    <a:pt x="1274" y="400"/>
                  </a:lnTo>
                  <a:lnTo>
                    <a:pt x="1263" y="429"/>
                  </a:lnTo>
                  <a:lnTo>
                    <a:pt x="1253" y="451"/>
                  </a:lnTo>
                  <a:lnTo>
                    <a:pt x="1246" y="471"/>
                  </a:lnTo>
                  <a:lnTo>
                    <a:pt x="1239" y="499"/>
                  </a:lnTo>
                  <a:lnTo>
                    <a:pt x="1232" y="522"/>
                  </a:lnTo>
                  <a:lnTo>
                    <a:pt x="1231" y="545"/>
                  </a:lnTo>
                  <a:lnTo>
                    <a:pt x="1235" y="569"/>
                  </a:lnTo>
                  <a:lnTo>
                    <a:pt x="1242" y="590"/>
                  </a:lnTo>
                  <a:lnTo>
                    <a:pt x="1256" y="609"/>
                  </a:lnTo>
                  <a:lnTo>
                    <a:pt x="1270" y="619"/>
                  </a:lnTo>
                  <a:lnTo>
                    <a:pt x="1291" y="621"/>
                  </a:lnTo>
                  <a:lnTo>
                    <a:pt x="1314" y="619"/>
                  </a:lnTo>
                  <a:lnTo>
                    <a:pt x="1331" y="612"/>
                  </a:lnTo>
                  <a:lnTo>
                    <a:pt x="1350" y="602"/>
                  </a:lnTo>
                  <a:lnTo>
                    <a:pt x="1366" y="589"/>
                  </a:lnTo>
                  <a:lnTo>
                    <a:pt x="1378" y="570"/>
                  </a:lnTo>
                  <a:lnTo>
                    <a:pt x="1385" y="549"/>
                  </a:lnTo>
                  <a:lnTo>
                    <a:pt x="1388" y="526"/>
                  </a:lnTo>
                  <a:lnTo>
                    <a:pt x="1398" y="505"/>
                  </a:lnTo>
                  <a:lnTo>
                    <a:pt x="1410" y="487"/>
                  </a:lnTo>
                  <a:lnTo>
                    <a:pt x="1428" y="473"/>
                  </a:lnTo>
                  <a:lnTo>
                    <a:pt x="1446" y="465"/>
                  </a:lnTo>
                  <a:lnTo>
                    <a:pt x="1466" y="462"/>
                  </a:lnTo>
                  <a:lnTo>
                    <a:pt x="1481" y="461"/>
                  </a:lnTo>
                  <a:lnTo>
                    <a:pt x="1500" y="464"/>
                  </a:lnTo>
                  <a:lnTo>
                    <a:pt x="1520" y="470"/>
                  </a:lnTo>
                  <a:lnTo>
                    <a:pt x="1538" y="477"/>
                  </a:lnTo>
                  <a:lnTo>
                    <a:pt x="1551" y="493"/>
                  </a:lnTo>
                  <a:lnTo>
                    <a:pt x="1562" y="508"/>
                  </a:lnTo>
                  <a:lnTo>
                    <a:pt x="1573" y="522"/>
                  </a:lnTo>
                  <a:lnTo>
                    <a:pt x="1578" y="541"/>
                  </a:lnTo>
                  <a:lnTo>
                    <a:pt x="1580" y="560"/>
                  </a:lnTo>
                  <a:lnTo>
                    <a:pt x="1577" y="580"/>
                  </a:lnTo>
                  <a:lnTo>
                    <a:pt x="1571" y="596"/>
                  </a:lnTo>
                  <a:lnTo>
                    <a:pt x="1567" y="610"/>
                  </a:lnTo>
                  <a:lnTo>
                    <a:pt x="1560" y="628"/>
                  </a:lnTo>
                  <a:lnTo>
                    <a:pt x="1545" y="651"/>
                  </a:lnTo>
                  <a:lnTo>
                    <a:pt x="1531" y="670"/>
                  </a:lnTo>
                  <a:lnTo>
                    <a:pt x="1514" y="688"/>
                  </a:lnTo>
                  <a:lnTo>
                    <a:pt x="1496" y="705"/>
                  </a:lnTo>
                  <a:lnTo>
                    <a:pt x="1477" y="720"/>
                  </a:lnTo>
                  <a:lnTo>
                    <a:pt x="1460" y="728"/>
                  </a:lnTo>
                  <a:lnTo>
                    <a:pt x="1442" y="732"/>
                  </a:lnTo>
                  <a:lnTo>
                    <a:pt x="1418" y="737"/>
                  </a:lnTo>
                  <a:lnTo>
                    <a:pt x="1402" y="741"/>
                  </a:lnTo>
                  <a:lnTo>
                    <a:pt x="1381" y="749"/>
                  </a:lnTo>
                  <a:lnTo>
                    <a:pt x="1363" y="758"/>
                  </a:lnTo>
                  <a:lnTo>
                    <a:pt x="1346" y="769"/>
                  </a:lnTo>
                  <a:lnTo>
                    <a:pt x="1334" y="783"/>
                  </a:lnTo>
                  <a:lnTo>
                    <a:pt x="1320" y="795"/>
                  </a:lnTo>
                  <a:lnTo>
                    <a:pt x="1307" y="810"/>
                  </a:lnTo>
                  <a:lnTo>
                    <a:pt x="1295" y="830"/>
                  </a:lnTo>
                  <a:lnTo>
                    <a:pt x="1285" y="851"/>
                  </a:lnTo>
                  <a:lnTo>
                    <a:pt x="1278" y="874"/>
                  </a:lnTo>
                  <a:lnTo>
                    <a:pt x="1274" y="898"/>
                  </a:lnTo>
                  <a:lnTo>
                    <a:pt x="1274" y="920"/>
                  </a:lnTo>
                  <a:lnTo>
                    <a:pt x="1278" y="944"/>
                  </a:lnTo>
                  <a:lnTo>
                    <a:pt x="1282" y="966"/>
                  </a:lnTo>
                  <a:lnTo>
                    <a:pt x="1285" y="988"/>
                  </a:lnTo>
                  <a:lnTo>
                    <a:pt x="1275" y="984"/>
                  </a:lnTo>
                  <a:lnTo>
                    <a:pt x="1260" y="976"/>
                  </a:lnTo>
                  <a:lnTo>
                    <a:pt x="1245" y="970"/>
                  </a:lnTo>
                  <a:lnTo>
                    <a:pt x="1228" y="967"/>
                  </a:lnTo>
                  <a:lnTo>
                    <a:pt x="1210" y="964"/>
                  </a:lnTo>
                  <a:lnTo>
                    <a:pt x="1189" y="966"/>
                  </a:lnTo>
                  <a:lnTo>
                    <a:pt x="1165" y="970"/>
                  </a:lnTo>
                  <a:lnTo>
                    <a:pt x="1145" y="975"/>
                  </a:lnTo>
                  <a:lnTo>
                    <a:pt x="1117" y="982"/>
                  </a:lnTo>
                  <a:lnTo>
                    <a:pt x="1089" y="992"/>
                  </a:lnTo>
                  <a:lnTo>
                    <a:pt x="1063" y="1001"/>
                  </a:lnTo>
                  <a:lnTo>
                    <a:pt x="1036" y="1011"/>
                  </a:lnTo>
                  <a:lnTo>
                    <a:pt x="1014" y="1022"/>
                  </a:lnTo>
                  <a:lnTo>
                    <a:pt x="990" y="1034"/>
                  </a:lnTo>
                  <a:lnTo>
                    <a:pt x="964" y="1045"/>
                  </a:lnTo>
                  <a:lnTo>
                    <a:pt x="939" y="1054"/>
                  </a:lnTo>
                  <a:lnTo>
                    <a:pt x="907" y="1066"/>
                  </a:lnTo>
                  <a:lnTo>
                    <a:pt x="875" y="1079"/>
                  </a:lnTo>
                  <a:lnTo>
                    <a:pt x="851" y="1086"/>
                  </a:lnTo>
                  <a:lnTo>
                    <a:pt x="821" y="1091"/>
                  </a:lnTo>
                  <a:lnTo>
                    <a:pt x="794" y="1094"/>
                  </a:lnTo>
                  <a:lnTo>
                    <a:pt x="762" y="1091"/>
                  </a:lnTo>
                  <a:lnTo>
                    <a:pt x="739" y="1086"/>
                  </a:lnTo>
                  <a:lnTo>
                    <a:pt x="716" y="1079"/>
                  </a:lnTo>
                  <a:lnTo>
                    <a:pt x="701" y="1068"/>
                  </a:lnTo>
                  <a:lnTo>
                    <a:pt x="690" y="1053"/>
                  </a:lnTo>
                  <a:lnTo>
                    <a:pt x="683" y="1031"/>
                  </a:lnTo>
                  <a:lnTo>
                    <a:pt x="683" y="1013"/>
                  </a:lnTo>
                  <a:lnTo>
                    <a:pt x="689" y="996"/>
                  </a:lnTo>
                  <a:lnTo>
                    <a:pt x="697" y="979"/>
                  </a:lnTo>
                  <a:lnTo>
                    <a:pt x="709" y="963"/>
                  </a:lnTo>
                  <a:lnTo>
                    <a:pt x="726" y="946"/>
                  </a:lnTo>
                  <a:lnTo>
                    <a:pt x="747" y="929"/>
                  </a:lnTo>
                  <a:lnTo>
                    <a:pt x="769" y="918"/>
                  </a:lnTo>
                  <a:lnTo>
                    <a:pt x="796" y="909"/>
                  </a:lnTo>
                  <a:lnTo>
                    <a:pt x="816" y="903"/>
                  </a:lnTo>
                  <a:lnTo>
                    <a:pt x="837" y="895"/>
                  </a:lnTo>
                  <a:lnTo>
                    <a:pt x="861" y="886"/>
                  </a:lnTo>
                  <a:lnTo>
                    <a:pt x="883" y="874"/>
                  </a:lnTo>
                  <a:lnTo>
                    <a:pt x="901" y="863"/>
                  </a:lnTo>
                  <a:lnTo>
                    <a:pt x="914" y="851"/>
                  </a:lnTo>
                  <a:lnTo>
                    <a:pt x="918" y="837"/>
                  </a:lnTo>
                  <a:lnTo>
                    <a:pt x="915" y="822"/>
                  </a:lnTo>
                  <a:lnTo>
                    <a:pt x="905" y="807"/>
                  </a:lnTo>
                  <a:lnTo>
                    <a:pt x="890" y="795"/>
                  </a:lnTo>
                  <a:lnTo>
                    <a:pt x="878" y="787"/>
                  </a:lnTo>
                  <a:lnTo>
                    <a:pt x="864" y="783"/>
                  </a:lnTo>
                  <a:lnTo>
                    <a:pt x="841" y="779"/>
                  </a:lnTo>
                  <a:lnTo>
                    <a:pt x="815" y="779"/>
                  </a:lnTo>
                  <a:lnTo>
                    <a:pt x="789" y="781"/>
                  </a:lnTo>
                  <a:lnTo>
                    <a:pt x="764" y="784"/>
                  </a:lnTo>
                  <a:lnTo>
                    <a:pt x="740" y="789"/>
                  </a:lnTo>
                  <a:lnTo>
                    <a:pt x="719" y="795"/>
                  </a:lnTo>
                  <a:lnTo>
                    <a:pt x="697" y="802"/>
                  </a:lnTo>
                  <a:lnTo>
                    <a:pt x="670" y="813"/>
                  </a:lnTo>
                  <a:lnTo>
                    <a:pt x="647" y="825"/>
                  </a:lnTo>
                  <a:lnTo>
                    <a:pt x="626" y="836"/>
                  </a:lnTo>
                  <a:lnTo>
                    <a:pt x="598" y="853"/>
                  </a:lnTo>
                  <a:lnTo>
                    <a:pt x="572" y="871"/>
                  </a:lnTo>
                  <a:lnTo>
                    <a:pt x="547" y="886"/>
                  </a:lnTo>
                  <a:lnTo>
                    <a:pt x="523" y="903"/>
                  </a:lnTo>
                  <a:lnTo>
                    <a:pt x="495" y="920"/>
                  </a:lnTo>
                  <a:lnTo>
                    <a:pt x="469" y="934"/>
                  </a:lnTo>
                  <a:lnTo>
                    <a:pt x="440" y="946"/>
                  </a:lnTo>
                  <a:lnTo>
                    <a:pt x="409" y="956"/>
                  </a:lnTo>
                  <a:lnTo>
                    <a:pt x="378" y="964"/>
                  </a:lnTo>
                  <a:lnTo>
                    <a:pt x="342" y="970"/>
                  </a:lnTo>
                  <a:lnTo>
                    <a:pt x="313" y="975"/>
                  </a:lnTo>
                  <a:lnTo>
                    <a:pt x="271" y="979"/>
                  </a:lnTo>
                  <a:lnTo>
                    <a:pt x="241" y="982"/>
                  </a:lnTo>
                  <a:lnTo>
                    <a:pt x="210" y="981"/>
                  </a:lnTo>
                  <a:lnTo>
                    <a:pt x="191" y="981"/>
                  </a:lnTo>
                  <a:lnTo>
                    <a:pt x="198" y="964"/>
                  </a:lnTo>
                  <a:lnTo>
                    <a:pt x="210" y="944"/>
                  </a:lnTo>
                  <a:lnTo>
                    <a:pt x="227" y="926"/>
                  </a:lnTo>
                  <a:lnTo>
                    <a:pt x="244" y="906"/>
                  </a:lnTo>
                  <a:lnTo>
                    <a:pt x="264" y="882"/>
                  </a:lnTo>
                  <a:lnTo>
                    <a:pt x="281" y="865"/>
                  </a:lnTo>
                  <a:lnTo>
                    <a:pt x="295" y="847"/>
                  </a:lnTo>
                  <a:lnTo>
                    <a:pt x="308" y="824"/>
                  </a:lnTo>
                  <a:lnTo>
                    <a:pt x="316" y="801"/>
                  </a:lnTo>
                  <a:lnTo>
                    <a:pt x="321" y="776"/>
                  </a:lnTo>
                  <a:lnTo>
                    <a:pt x="326" y="754"/>
                  </a:lnTo>
                  <a:lnTo>
                    <a:pt x="323" y="728"/>
                  </a:lnTo>
                  <a:lnTo>
                    <a:pt x="317" y="711"/>
                  </a:lnTo>
                  <a:lnTo>
                    <a:pt x="306" y="696"/>
                  </a:lnTo>
                  <a:lnTo>
                    <a:pt x="296" y="686"/>
                  </a:lnTo>
                  <a:lnTo>
                    <a:pt x="284" y="679"/>
                  </a:lnTo>
                  <a:lnTo>
                    <a:pt x="270" y="676"/>
                  </a:lnTo>
                  <a:lnTo>
                    <a:pt x="255" y="674"/>
                  </a:lnTo>
                  <a:lnTo>
                    <a:pt x="239" y="679"/>
                  </a:lnTo>
                  <a:lnTo>
                    <a:pt x="224" y="689"/>
                  </a:lnTo>
                  <a:lnTo>
                    <a:pt x="212" y="703"/>
                  </a:lnTo>
                  <a:lnTo>
                    <a:pt x="199" y="720"/>
                  </a:lnTo>
                  <a:lnTo>
                    <a:pt x="188" y="738"/>
                  </a:lnTo>
                  <a:lnTo>
                    <a:pt x="177" y="754"/>
                  </a:lnTo>
                  <a:lnTo>
                    <a:pt x="164" y="769"/>
                  </a:lnTo>
                  <a:lnTo>
                    <a:pt x="150" y="784"/>
                  </a:lnTo>
                  <a:lnTo>
                    <a:pt x="132" y="795"/>
                  </a:lnTo>
                  <a:lnTo>
                    <a:pt x="114" y="799"/>
                  </a:lnTo>
                  <a:lnTo>
                    <a:pt x="95" y="802"/>
                  </a:lnTo>
                  <a:lnTo>
                    <a:pt x="75" y="799"/>
                  </a:lnTo>
                  <a:lnTo>
                    <a:pt x="56" y="793"/>
                  </a:lnTo>
                  <a:lnTo>
                    <a:pt x="38" y="781"/>
                  </a:lnTo>
                  <a:lnTo>
                    <a:pt x="24" y="769"/>
                  </a:lnTo>
                  <a:lnTo>
                    <a:pt x="13" y="750"/>
                  </a:lnTo>
                  <a:lnTo>
                    <a:pt x="6" y="729"/>
                  </a:lnTo>
                  <a:lnTo>
                    <a:pt x="2" y="709"/>
                  </a:lnTo>
                  <a:lnTo>
                    <a:pt x="0" y="688"/>
                  </a:lnTo>
                  <a:lnTo>
                    <a:pt x="3" y="670"/>
                  </a:lnTo>
                  <a:lnTo>
                    <a:pt x="10" y="653"/>
                  </a:lnTo>
                  <a:lnTo>
                    <a:pt x="23" y="633"/>
                  </a:lnTo>
                  <a:lnTo>
                    <a:pt x="39" y="616"/>
                  </a:lnTo>
                  <a:lnTo>
                    <a:pt x="59" y="602"/>
                  </a:lnTo>
                  <a:lnTo>
                    <a:pt x="75" y="593"/>
                  </a:lnTo>
                  <a:lnTo>
                    <a:pt x="98" y="581"/>
                  </a:lnTo>
                  <a:lnTo>
                    <a:pt x="117" y="569"/>
                  </a:lnTo>
                  <a:lnTo>
                    <a:pt x="137" y="554"/>
                  </a:lnTo>
                  <a:lnTo>
                    <a:pt x="155" y="535"/>
                  </a:lnTo>
                  <a:lnTo>
                    <a:pt x="169" y="516"/>
                  </a:lnTo>
                  <a:lnTo>
                    <a:pt x="175" y="490"/>
                  </a:lnTo>
                  <a:lnTo>
                    <a:pt x="178" y="465"/>
                  </a:lnTo>
                  <a:lnTo>
                    <a:pt x="177" y="442"/>
                  </a:lnTo>
                  <a:lnTo>
                    <a:pt x="173" y="416"/>
                  </a:lnTo>
                  <a:lnTo>
                    <a:pt x="164" y="390"/>
                  </a:lnTo>
                  <a:lnTo>
                    <a:pt x="152" y="360"/>
                  </a:lnTo>
                  <a:lnTo>
                    <a:pt x="141" y="332"/>
                  </a:lnTo>
                  <a:lnTo>
                    <a:pt x="128" y="303"/>
                  </a:lnTo>
                  <a:lnTo>
                    <a:pt x="123" y="271"/>
                  </a:lnTo>
                  <a:lnTo>
                    <a:pt x="123" y="249"/>
                  </a:lnTo>
                  <a:lnTo>
                    <a:pt x="125" y="223"/>
                  </a:lnTo>
                  <a:lnTo>
                    <a:pt x="127" y="204"/>
                  </a:lnTo>
                  <a:lnTo>
                    <a:pt x="144" y="207"/>
                  </a:lnTo>
                  <a:lnTo>
                    <a:pt x="167" y="210"/>
                  </a:lnTo>
                  <a:lnTo>
                    <a:pt x="192" y="213"/>
                  </a:lnTo>
                  <a:lnTo>
                    <a:pt x="220" y="218"/>
                  </a:lnTo>
                  <a:lnTo>
                    <a:pt x="248" y="221"/>
                  </a:lnTo>
                  <a:lnTo>
                    <a:pt x="278" y="226"/>
                  </a:lnTo>
                  <a:lnTo>
                    <a:pt x="310" y="229"/>
                  </a:lnTo>
                  <a:lnTo>
                    <a:pt x="345" y="230"/>
                  </a:lnTo>
                  <a:lnTo>
                    <a:pt x="413" y="230"/>
                  </a:lnTo>
                  <a:lnTo>
                    <a:pt x="437" y="229"/>
                  </a:lnTo>
                  <a:lnTo>
                    <a:pt x="461" y="227"/>
                  </a:lnTo>
                  <a:lnTo>
                    <a:pt x="487" y="223"/>
                  </a:lnTo>
                  <a:lnTo>
                    <a:pt x="509" y="215"/>
                  </a:lnTo>
                  <a:lnTo>
                    <a:pt x="526" y="206"/>
                  </a:lnTo>
                  <a:lnTo>
                    <a:pt x="540" y="195"/>
                  </a:lnTo>
                  <a:lnTo>
                    <a:pt x="549" y="184"/>
                  </a:lnTo>
                  <a:lnTo>
                    <a:pt x="554" y="172"/>
                  </a:lnTo>
                  <a:lnTo>
                    <a:pt x="554" y="154"/>
                  </a:lnTo>
                  <a:lnTo>
                    <a:pt x="549" y="133"/>
                  </a:lnTo>
                  <a:lnTo>
                    <a:pt x="543" y="111"/>
                  </a:lnTo>
                  <a:lnTo>
                    <a:pt x="536" y="91"/>
                  </a:lnTo>
                  <a:lnTo>
                    <a:pt x="536" y="73"/>
                  </a:lnTo>
                  <a:lnTo>
                    <a:pt x="544" y="56"/>
                  </a:lnTo>
                  <a:lnTo>
                    <a:pt x="556" y="41"/>
                  </a:lnTo>
                  <a:lnTo>
                    <a:pt x="575" y="29"/>
                  </a:lnTo>
                  <a:lnTo>
                    <a:pt x="595" y="20"/>
                  </a:lnTo>
                  <a:lnTo>
                    <a:pt x="619" y="12"/>
                  </a:lnTo>
                  <a:lnTo>
                    <a:pt x="643" y="7"/>
                  </a:lnTo>
                  <a:lnTo>
                    <a:pt x="672" y="3"/>
                  </a:lnTo>
                  <a:lnTo>
                    <a:pt x="695" y="0"/>
                  </a:lnTo>
                  <a:lnTo>
                    <a:pt x="722" y="0"/>
                  </a:lnTo>
                  <a:lnTo>
                    <a:pt x="744" y="1"/>
                  </a:lnTo>
                  <a:lnTo>
                    <a:pt x="768" y="7"/>
                  </a:lnTo>
                  <a:lnTo>
                    <a:pt x="790" y="15"/>
                  </a:lnTo>
                  <a:lnTo>
                    <a:pt x="811" y="26"/>
                  </a:lnTo>
                  <a:lnTo>
                    <a:pt x="828" y="38"/>
                  </a:lnTo>
                  <a:lnTo>
                    <a:pt x="843" y="53"/>
                  </a:lnTo>
                  <a:lnTo>
                    <a:pt x="850" y="69"/>
                  </a:lnTo>
                  <a:lnTo>
                    <a:pt x="853" y="84"/>
                  </a:lnTo>
                  <a:lnTo>
                    <a:pt x="848" y="102"/>
                  </a:lnTo>
                  <a:lnTo>
                    <a:pt x="841" y="117"/>
                  </a:lnTo>
                  <a:lnTo>
                    <a:pt x="829" y="142"/>
                  </a:lnTo>
                  <a:lnTo>
                    <a:pt x="821" y="162"/>
                  </a:lnTo>
                  <a:lnTo>
                    <a:pt x="814" y="183"/>
                  </a:lnTo>
                  <a:lnTo>
                    <a:pt x="814" y="201"/>
                  </a:lnTo>
                  <a:lnTo>
                    <a:pt x="821" y="220"/>
                  </a:lnTo>
                  <a:lnTo>
                    <a:pt x="835" y="233"/>
                  </a:lnTo>
                  <a:lnTo>
                    <a:pt x="847" y="241"/>
                  </a:lnTo>
                  <a:lnTo>
                    <a:pt x="866" y="249"/>
                  </a:lnTo>
                  <a:lnTo>
                    <a:pt x="890" y="255"/>
                  </a:lnTo>
                  <a:lnTo>
                    <a:pt x="912" y="258"/>
                  </a:lnTo>
                  <a:lnTo>
                    <a:pt x="942" y="261"/>
                  </a:lnTo>
                  <a:lnTo>
                    <a:pt x="974" y="261"/>
                  </a:lnTo>
                  <a:lnTo>
                    <a:pt x="1000" y="256"/>
                  </a:lnTo>
                  <a:lnTo>
                    <a:pt x="1039" y="253"/>
                  </a:lnTo>
                  <a:lnTo>
                    <a:pt x="1078" y="247"/>
                  </a:lnTo>
                  <a:lnTo>
                    <a:pt x="1111" y="241"/>
                  </a:lnTo>
                  <a:lnTo>
                    <a:pt x="1145" y="235"/>
                  </a:lnTo>
                  <a:lnTo>
                    <a:pt x="1183" y="226"/>
                  </a:lnTo>
                  <a:lnTo>
                    <a:pt x="1229" y="215"/>
                  </a:lnTo>
                  <a:lnTo>
                    <a:pt x="1295" y="201"/>
                  </a:lnTo>
                  <a:lnTo>
                    <a:pt x="1299" y="217"/>
                  </a:lnTo>
                </a:path>
              </a:pathLst>
            </a:custGeom>
            <a:solidFill>
              <a:srgbClr val="CABE92"/>
            </a:solidFill>
            <a:ln w="12700" cap="rnd">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1" name="Shape 183"/>
            <p:cNvSpPr/>
            <p:nvPr/>
          </p:nvSpPr>
          <p:spPr>
            <a:xfrm>
              <a:off x="1621" y="3012"/>
              <a:ext cx="1263" cy="388"/>
            </a:xfrm>
            <a:prstGeom prst="rect">
              <a:avLst/>
            </a:prstGeom>
            <a:noFill/>
            <a:ln>
              <a:noFill/>
            </a:ln>
          </p:spPr>
          <p:txBody>
            <a:bodyPr lIns="92075" tIns="46025" rIns="92075" bIns="46025" anchor="t" anchorCtr="0">
              <a:noAutofit/>
            </a:bodyPr>
            <a:lstStyle/>
            <a:p>
              <a:pPr marL="0" marR="0" lvl="0" indent="0" algn="l" rtl="0">
                <a:spcBef>
                  <a:spcPts val="0"/>
                </a:spcBef>
                <a:buClr>
                  <a:schemeClr val="dk1"/>
                </a:buClr>
                <a:buSzPct val="25000"/>
                <a:buFont typeface="Arial"/>
                <a:buNone/>
              </a:pPr>
              <a:r>
                <a:rPr lang="en-US" sz="1900" b="1" i="0" u="none" strike="noStrike" cap="none" baseline="0" dirty="0">
                  <a:solidFill>
                    <a:schemeClr val="dk1"/>
                  </a:solidFill>
                  <a:latin typeface="Arial"/>
                  <a:ea typeface="Arial"/>
                  <a:cs typeface="Arial"/>
                  <a:sym typeface="Arial"/>
                </a:rPr>
                <a:t>Leg</a:t>
              </a:r>
              <a:r>
                <a:rPr lang="en-US" sz="1900" b="1" i="0" u="none" strike="noStrike" cap="none" baseline="0" dirty="0">
                  <a:solidFill>
                    <a:schemeClr val="lt1"/>
                  </a:solidFill>
                  <a:latin typeface="Arial"/>
                  <a:ea typeface="Arial"/>
                  <a:cs typeface="Arial"/>
                  <a:sym typeface="Arial"/>
                </a:rPr>
                <a:t> </a:t>
              </a:r>
              <a:r>
                <a:rPr lang="en-US" sz="1900" b="1" i="0" u="none" strike="noStrike" cap="none" baseline="0" dirty="0">
                  <a:solidFill>
                    <a:schemeClr val="dk1"/>
                  </a:solidFill>
                  <a:latin typeface="Arial"/>
                  <a:ea typeface="Arial"/>
                  <a:cs typeface="Arial"/>
                  <a:sym typeface="Arial"/>
                </a:rPr>
                <a:t>Strength</a:t>
              </a:r>
            </a:p>
          </p:txBody>
        </p:sp>
      </p:grpSp>
      <p:sp>
        <p:nvSpPr>
          <p:cNvPr id="12" name="Shape 184"/>
          <p:cNvSpPr/>
          <p:nvPr/>
        </p:nvSpPr>
        <p:spPr>
          <a:xfrm>
            <a:off x="2036389" y="1295154"/>
            <a:ext cx="1676400" cy="1006474"/>
          </a:xfrm>
          <a:custGeom>
            <a:avLst/>
            <a:gdLst/>
            <a:ahLst/>
            <a:cxnLst/>
            <a:rect l="0" t="0" r="0" b="0"/>
            <a:pathLst>
              <a:path w="1149" h="931" extrusionOk="0">
                <a:moveTo>
                  <a:pt x="34" y="21"/>
                </a:moveTo>
                <a:lnTo>
                  <a:pt x="48" y="0"/>
                </a:lnTo>
                <a:lnTo>
                  <a:pt x="958" y="0"/>
                </a:lnTo>
                <a:lnTo>
                  <a:pt x="1148" y="758"/>
                </a:lnTo>
                <a:lnTo>
                  <a:pt x="1125" y="744"/>
                </a:lnTo>
                <a:lnTo>
                  <a:pt x="1108" y="734"/>
                </a:lnTo>
                <a:lnTo>
                  <a:pt x="1088" y="724"/>
                </a:lnTo>
                <a:lnTo>
                  <a:pt x="1065" y="715"/>
                </a:lnTo>
                <a:lnTo>
                  <a:pt x="1040" y="709"/>
                </a:lnTo>
                <a:lnTo>
                  <a:pt x="1013" y="705"/>
                </a:lnTo>
                <a:lnTo>
                  <a:pt x="981" y="700"/>
                </a:lnTo>
                <a:lnTo>
                  <a:pt x="952" y="699"/>
                </a:lnTo>
                <a:lnTo>
                  <a:pt x="923" y="697"/>
                </a:lnTo>
                <a:lnTo>
                  <a:pt x="890" y="697"/>
                </a:lnTo>
                <a:lnTo>
                  <a:pt x="851" y="697"/>
                </a:lnTo>
                <a:lnTo>
                  <a:pt x="820" y="700"/>
                </a:lnTo>
                <a:lnTo>
                  <a:pt x="789" y="703"/>
                </a:lnTo>
                <a:lnTo>
                  <a:pt x="763" y="706"/>
                </a:lnTo>
                <a:lnTo>
                  <a:pt x="738" y="712"/>
                </a:lnTo>
                <a:lnTo>
                  <a:pt x="719" y="718"/>
                </a:lnTo>
                <a:lnTo>
                  <a:pt x="702" y="726"/>
                </a:lnTo>
                <a:lnTo>
                  <a:pt x="688" y="735"/>
                </a:lnTo>
                <a:lnTo>
                  <a:pt x="678" y="744"/>
                </a:lnTo>
                <a:lnTo>
                  <a:pt x="673" y="758"/>
                </a:lnTo>
                <a:lnTo>
                  <a:pt x="673" y="772"/>
                </a:lnTo>
                <a:lnTo>
                  <a:pt x="680" y="785"/>
                </a:lnTo>
                <a:lnTo>
                  <a:pt x="688" y="798"/>
                </a:lnTo>
                <a:lnTo>
                  <a:pt x="693" y="810"/>
                </a:lnTo>
                <a:lnTo>
                  <a:pt x="693" y="828"/>
                </a:lnTo>
                <a:lnTo>
                  <a:pt x="685" y="843"/>
                </a:lnTo>
                <a:lnTo>
                  <a:pt x="674" y="859"/>
                </a:lnTo>
                <a:lnTo>
                  <a:pt x="657" y="874"/>
                </a:lnTo>
                <a:lnTo>
                  <a:pt x="641" y="888"/>
                </a:lnTo>
                <a:lnTo>
                  <a:pt x="624" y="897"/>
                </a:lnTo>
                <a:lnTo>
                  <a:pt x="607" y="904"/>
                </a:lnTo>
                <a:lnTo>
                  <a:pt x="589" y="914"/>
                </a:lnTo>
                <a:lnTo>
                  <a:pt x="570" y="920"/>
                </a:lnTo>
                <a:lnTo>
                  <a:pt x="550" y="924"/>
                </a:lnTo>
                <a:lnTo>
                  <a:pt x="531" y="927"/>
                </a:lnTo>
                <a:lnTo>
                  <a:pt x="514" y="930"/>
                </a:lnTo>
                <a:lnTo>
                  <a:pt x="492" y="930"/>
                </a:lnTo>
                <a:lnTo>
                  <a:pt x="472" y="927"/>
                </a:lnTo>
                <a:lnTo>
                  <a:pt x="454" y="924"/>
                </a:lnTo>
                <a:lnTo>
                  <a:pt x="438" y="918"/>
                </a:lnTo>
                <a:lnTo>
                  <a:pt x="420" y="911"/>
                </a:lnTo>
                <a:lnTo>
                  <a:pt x="404" y="901"/>
                </a:lnTo>
                <a:lnTo>
                  <a:pt x="395" y="891"/>
                </a:lnTo>
                <a:lnTo>
                  <a:pt x="390" y="880"/>
                </a:lnTo>
                <a:lnTo>
                  <a:pt x="389" y="869"/>
                </a:lnTo>
                <a:lnTo>
                  <a:pt x="390" y="854"/>
                </a:lnTo>
                <a:lnTo>
                  <a:pt x="395" y="839"/>
                </a:lnTo>
                <a:lnTo>
                  <a:pt x="404" y="821"/>
                </a:lnTo>
                <a:lnTo>
                  <a:pt x="417" y="804"/>
                </a:lnTo>
                <a:lnTo>
                  <a:pt x="427" y="790"/>
                </a:lnTo>
                <a:lnTo>
                  <a:pt x="434" y="779"/>
                </a:lnTo>
                <a:lnTo>
                  <a:pt x="439" y="763"/>
                </a:lnTo>
                <a:lnTo>
                  <a:pt x="443" y="746"/>
                </a:lnTo>
                <a:lnTo>
                  <a:pt x="439" y="732"/>
                </a:lnTo>
                <a:lnTo>
                  <a:pt x="431" y="720"/>
                </a:lnTo>
                <a:lnTo>
                  <a:pt x="415" y="709"/>
                </a:lnTo>
                <a:lnTo>
                  <a:pt x="399" y="705"/>
                </a:lnTo>
                <a:lnTo>
                  <a:pt x="382" y="700"/>
                </a:lnTo>
                <a:lnTo>
                  <a:pt x="358" y="697"/>
                </a:lnTo>
                <a:lnTo>
                  <a:pt x="311" y="697"/>
                </a:lnTo>
                <a:lnTo>
                  <a:pt x="276" y="700"/>
                </a:lnTo>
                <a:lnTo>
                  <a:pt x="244" y="705"/>
                </a:lnTo>
                <a:lnTo>
                  <a:pt x="203" y="711"/>
                </a:lnTo>
                <a:lnTo>
                  <a:pt x="165" y="718"/>
                </a:lnTo>
                <a:lnTo>
                  <a:pt x="123" y="726"/>
                </a:lnTo>
                <a:lnTo>
                  <a:pt x="93" y="732"/>
                </a:lnTo>
                <a:lnTo>
                  <a:pt x="72" y="737"/>
                </a:lnTo>
                <a:lnTo>
                  <a:pt x="60" y="744"/>
                </a:lnTo>
                <a:lnTo>
                  <a:pt x="51" y="728"/>
                </a:lnTo>
                <a:lnTo>
                  <a:pt x="43" y="709"/>
                </a:lnTo>
                <a:lnTo>
                  <a:pt x="34" y="689"/>
                </a:lnTo>
                <a:lnTo>
                  <a:pt x="28" y="670"/>
                </a:lnTo>
                <a:lnTo>
                  <a:pt x="22" y="645"/>
                </a:lnTo>
                <a:lnTo>
                  <a:pt x="18" y="618"/>
                </a:lnTo>
                <a:lnTo>
                  <a:pt x="19" y="592"/>
                </a:lnTo>
                <a:lnTo>
                  <a:pt x="23" y="566"/>
                </a:lnTo>
                <a:lnTo>
                  <a:pt x="33" y="538"/>
                </a:lnTo>
                <a:lnTo>
                  <a:pt x="47" y="511"/>
                </a:lnTo>
                <a:lnTo>
                  <a:pt x="62" y="486"/>
                </a:lnTo>
                <a:lnTo>
                  <a:pt x="82" y="467"/>
                </a:lnTo>
                <a:lnTo>
                  <a:pt x="103" y="451"/>
                </a:lnTo>
                <a:lnTo>
                  <a:pt x="125" y="439"/>
                </a:lnTo>
                <a:lnTo>
                  <a:pt x="147" y="427"/>
                </a:lnTo>
                <a:lnTo>
                  <a:pt x="169" y="418"/>
                </a:lnTo>
                <a:lnTo>
                  <a:pt x="192" y="407"/>
                </a:lnTo>
                <a:lnTo>
                  <a:pt x="219" y="392"/>
                </a:lnTo>
                <a:lnTo>
                  <a:pt x="237" y="383"/>
                </a:lnTo>
                <a:lnTo>
                  <a:pt x="254" y="369"/>
                </a:lnTo>
                <a:lnTo>
                  <a:pt x="269" y="354"/>
                </a:lnTo>
                <a:lnTo>
                  <a:pt x="283" y="337"/>
                </a:lnTo>
                <a:lnTo>
                  <a:pt x="293" y="317"/>
                </a:lnTo>
                <a:lnTo>
                  <a:pt x="300" y="296"/>
                </a:lnTo>
                <a:lnTo>
                  <a:pt x="303" y="271"/>
                </a:lnTo>
                <a:lnTo>
                  <a:pt x="299" y="248"/>
                </a:lnTo>
                <a:lnTo>
                  <a:pt x="289" y="224"/>
                </a:lnTo>
                <a:lnTo>
                  <a:pt x="275" y="206"/>
                </a:lnTo>
                <a:lnTo>
                  <a:pt x="257" y="192"/>
                </a:lnTo>
                <a:lnTo>
                  <a:pt x="236" y="184"/>
                </a:lnTo>
                <a:lnTo>
                  <a:pt x="217" y="184"/>
                </a:lnTo>
                <a:lnTo>
                  <a:pt x="197" y="192"/>
                </a:lnTo>
                <a:lnTo>
                  <a:pt x="178" y="206"/>
                </a:lnTo>
                <a:lnTo>
                  <a:pt x="164" y="223"/>
                </a:lnTo>
                <a:lnTo>
                  <a:pt x="148" y="241"/>
                </a:lnTo>
                <a:lnTo>
                  <a:pt x="135" y="258"/>
                </a:lnTo>
                <a:lnTo>
                  <a:pt x="119" y="268"/>
                </a:lnTo>
                <a:lnTo>
                  <a:pt x="100" y="273"/>
                </a:lnTo>
                <a:lnTo>
                  <a:pt x="75" y="273"/>
                </a:lnTo>
                <a:lnTo>
                  <a:pt x="54" y="268"/>
                </a:lnTo>
                <a:lnTo>
                  <a:pt x="39" y="255"/>
                </a:lnTo>
                <a:lnTo>
                  <a:pt x="25" y="241"/>
                </a:lnTo>
                <a:lnTo>
                  <a:pt x="14" y="224"/>
                </a:lnTo>
                <a:lnTo>
                  <a:pt x="5" y="203"/>
                </a:lnTo>
                <a:lnTo>
                  <a:pt x="1" y="183"/>
                </a:lnTo>
                <a:lnTo>
                  <a:pt x="0" y="160"/>
                </a:lnTo>
                <a:lnTo>
                  <a:pt x="1" y="136"/>
                </a:lnTo>
                <a:lnTo>
                  <a:pt x="5" y="113"/>
                </a:lnTo>
                <a:lnTo>
                  <a:pt x="12" y="82"/>
                </a:lnTo>
                <a:lnTo>
                  <a:pt x="21" y="56"/>
                </a:lnTo>
                <a:lnTo>
                  <a:pt x="26" y="39"/>
                </a:lnTo>
                <a:lnTo>
                  <a:pt x="34" y="21"/>
                </a:lnTo>
              </a:path>
            </a:pathLst>
          </a:custGeom>
          <a:solidFill>
            <a:schemeClr val="accent6">
              <a:lumMod val="60000"/>
              <a:lumOff val="40000"/>
            </a:schemeClr>
          </a:solidFill>
          <a:ln w="12700" cap="rnd">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3" name="Shape 185"/>
          <p:cNvSpPr/>
          <p:nvPr/>
        </p:nvSpPr>
        <p:spPr>
          <a:xfrm>
            <a:off x="2260227" y="1317431"/>
            <a:ext cx="1452562" cy="708024"/>
          </a:xfrm>
          <a:prstGeom prst="rect">
            <a:avLst/>
          </a:prstGeom>
          <a:noFill/>
          <a:ln>
            <a:noFill/>
          </a:ln>
        </p:spPr>
        <p:txBody>
          <a:bodyPr lIns="92075" tIns="46025" rIns="92075" bIns="46025" anchor="t" anchorCtr="0">
            <a:noAutofit/>
          </a:bodyPr>
          <a:lstStyle/>
          <a:p>
            <a:pPr marL="0" marR="0" lvl="0" indent="0" algn="l" rtl="0">
              <a:spcBef>
                <a:spcPts val="0"/>
              </a:spcBef>
              <a:buClr>
                <a:schemeClr val="dk1"/>
              </a:buClr>
              <a:buSzPct val="25000"/>
              <a:buFont typeface="Arial"/>
              <a:buNone/>
            </a:pPr>
            <a:r>
              <a:rPr lang="en-US" sz="2000" b="1" i="0" u="none" strike="noStrike" cap="none" baseline="0" dirty="0">
                <a:solidFill>
                  <a:schemeClr val="dk1"/>
                </a:solidFill>
                <a:latin typeface="Arial"/>
                <a:ea typeface="Arial"/>
                <a:cs typeface="Arial"/>
                <a:sym typeface="Arial"/>
              </a:rPr>
              <a:t>    Risk</a:t>
            </a:r>
          </a:p>
          <a:p>
            <a:pPr marL="0" marR="0" lvl="0" indent="0" algn="l" rtl="0">
              <a:spcBef>
                <a:spcPts val="0"/>
              </a:spcBef>
              <a:buClr>
                <a:schemeClr val="dk1"/>
              </a:buClr>
              <a:buSzPct val="25000"/>
              <a:buFont typeface="Arial"/>
              <a:buNone/>
            </a:pPr>
            <a:r>
              <a:rPr lang="en-US" sz="2000" b="1" i="0" u="none" strike="noStrike" cap="none" baseline="0" dirty="0">
                <a:solidFill>
                  <a:schemeClr val="dk1"/>
                </a:solidFill>
                <a:latin typeface="Arial"/>
                <a:ea typeface="Arial"/>
                <a:cs typeface="Arial"/>
                <a:sym typeface="Arial"/>
              </a:rPr>
              <a:t>  Taking</a:t>
            </a:r>
          </a:p>
        </p:txBody>
      </p:sp>
      <p:grpSp>
        <p:nvGrpSpPr>
          <p:cNvPr id="14" name="Shape 186"/>
          <p:cNvGrpSpPr/>
          <p:nvPr/>
        </p:nvGrpSpPr>
        <p:grpSpPr>
          <a:xfrm>
            <a:off x="8056128" y="4611042"/>
            <a:ext cx="2034140" cy="983192"/>
            <a:chOff x="2467" y="3588"/>
            <a:chExt cx="1733" cy="954"/>
          </a:xfrm>
        </p:grpSpPr>
        <p:sp>
          <p:nvSpPr>
            <p:cNvPr id="15" name="Shape 187"/>
            <p:cNvSpPr/>
            <p:nvPr/>
          </p:nvSpPr>
          <p:spPr>
            <a:xfrm>
              <a:off x="2467" y="3588"/>
              <a:ext cx="1732" cy="807"/>
            </a:xfrm>
            <a:custGeom>
              <a:avLst/>
              <a:gdLst/>
              <a:ahLst/>
              <a:cxnLst/>
              <a:rect l="0" t="0" r="0" b="0"/>
              <a:pathLst>
                <a:path w="1733" h="808" extrusionOk="0">
                  <a:moveTo>
                    <a:pt x="262" y="75"/>
                  </a:moveTo>
                  <a:lnTo>
                    <a:pt x="279" y="70"/>
                  </a:lnTo>
                  <a:lnTo>
                    <a:pt x="301" y="65"/>
                  </a:lnTo>
                  <a:lnTo>
                    <a:pt x="321" y="67"/>
                  </a:lnTo>
                  <a:lnTo>
                    <a:pt x="339" y="72"/>
                  </a:lnTo>
                  <a:lnTo>
                    <a:pt x="357" y="76"/>
                  </a:lnTo>
                  <a:lnTo>
                    <a:pt x="376" y="81"/>
                  </a:lnTo>
                  <a:lnTo>
                    <a:pt x="399" y="85"/>
                  </a:lnTo>
                  <a:lnTo>
                    <a:pt x="415" y="88"/>
                  </a:lnTo>
                  <a:lnTo>
                    <a:pt x="438" y="90"/>
                  </a:lnTo>
                  <a:lnTo>
                    <a:pt x="458" y="88"/>
                  </a:lnTo>
                  <a:lnTo>
                    <a:pt x="476" y="84"/>
                  </a:lnTo>
                  <a:lnTo>
                    <a:pt x="497" y="78"/>
                  </a:lnTo>
                  <a:lnTo>
                    <a:pt x="517" y="70"/>
                  </a:lnTo>
                  <a:lnTo>
                    <a:pt x="535" y="61"/>
                  </a:lnTo>
                  <a:lnTo>
                    <a:pt x="554" y="52"/>
                  </a:lnTo>
                  <a:lnTo>
                    <a:pt x="572" y="43"/>
                  </a:lnTo>
                  <a:lnTo>
                    <a:pt x="595" y="35"/>
                  </a:lnTo>
                  <a:lnTo>
                    <a:pt x="613" y="30"/>
                  </a:lnTo>
                  <a:lnTo>
                    <a:pt x="634" y="29"/>
                  </a:lnTo>
                  <a:lnTo>
                    <a:pt x="653" y="32"/>
                  </a:lnTo>
                  <a:lnTo>
                    <a:pt x="671" y="38"/>
                  </a:lnTo>
                  <a:lnTo>
                    <a:pt x="689" y="50"/>
                  </a:lnTo>
                  <a:lnTo>
                    <a:pt x="700" y="61"/>
                  </a:lnTo>
                  <a:lnTo>
                    <a:pt x="706" y="81"/>
                  </a:lnTo>
                  <a:lnTo>
                    <a:pt x="703" y="102"/>
                  </a:lnTo>
                  <a:lnTo>
                    <a:pt x="698" y="126"/>
                  </a:lnTo>
                  <a:lnTo>
                    <a:pt x="689" y="152"/>
                  </a:lnTo>
                  <a:lnTo>
                    <a:pt x="682" y="174"/>
                  </a:lnTo>
                  <a:lnTo>
                    <a:pt x="684" y="195"/>
                  </a:lnTo>
                  <a:lnTo>
                    <a:pt x="692" y="216"/>
                  </a:lnTo>
                  <a:lnTo>
                    <a:pt x="706" y="233"/>
                  </a:lnTo>
                  <a:lnTo>
                    <a:pt x="720" y="244"/>
                  </a:lnTo>
                  <a:lnTo>
                    <a:pt x="739" y="250"/>
                  </a:lnTo>
                  <a:lnTo>
                    <a:pt x="760" y="256"/>
                  </a:lnTo>
                  <a:lnTo>
                    <a:pt x="789" y="261"/>
                  </a:lnTo>
                  <a:lnTo>
                    <a:pt x="814" y="264"/>
                  </a:lnTo>
                  <a:lnTo>
                    <a:pt x="845" y="265"/>
                  </a:lnTo>
                  <a:lnTo>
                    <a:pt x="873" y="262"/>
                  </a:lnTo>
                  <a:lnTo>
                    <a:pt x="898" y="258"/>
                  </a:lnTo>
                  <a:lnTo>
                    <a:pt x="924" y="250"/>
                  </a:lnTo>
                  <a:lnTo>
                    <a:pt x="948" y="241"/>
                  </a:lnTo>
                  <a:lnTo>
                    <a:pt x="966" y="230"/>
                  </a:lnTo>
                  <a:lnTo>
                    <a:pt x="984" y="218"/>
                  </a:lnTo>
                  <a:lnTo>
                    <a:pt x="998" y="204"/>
                  </a:lnTo>
                  <a:lnTo>
                    <a:pt x="1010" y="187"/>
                  </a:lnTo>
                  <a:lnTo>
                    <a:pt x="1017" y="166"/>
                  </a:lnTo>
                  <a:lnTo>
                    <a:pt x="1019" y="133"/>
                  </a:lnTo>
                  <a:lnTo>
                    <a:pt x="1019" y="107"/>
                  </a:lnTo>
                  <a:lnTo>
                    <a:pt x="1023" y="84"/>
                  </a:lnTo>
                  <a:lnTo>
                    <a:pt x="1031" y="67"/>
                  </a:lnTo>
                  <a:lnTo>
                    <a:pt x="1044" y="52"/>
                  </a:lnTo>
                  <a:lnTo>
                    <a:pt x="1058" y="38"/>
                  </a:lnTo>
                  <a:lnTo>
                    <a:pt x="1076" y="26"/>
                  </a:lnTo>
                  <a:lnTo>
                    <a:pt x="1094" y="17"/>
                  </a:lnTo>
                  <a:lnTo>
                    <a:pt x="1119" y="9"/>
                  </a:lnTo>
                  <a:lnTo>
                    <a:pt x="1142" y="6"/>
                  </a:lnTo>
                  <a:lnTo>
                    <a:pt x="1167" y="3"/>
                  </a:lnTo>
                  <a:lnTo>
                    <a:pt x="1194" y="1"/>
                  </a:lnTo>
                  <a:lnTo>
                    <a:pt x="1222" y="0"/>
                  </a:lnTo>
                  <a:lnTo>
                    <a:pt x="1252" y="1"/>
                  </a:lnTo>
                  <a:lnTo>
                    <a:pt x="1276" y="3"/>
                  </a:lnTo>
                  <a:lnTo>
                    <a:pt x="1297" y="6"/>
                  </a:lnTo>
                  <a:lnTo>
                    <a:pt x="1319" y="9"/>
                  </a:lnTo>
                  <a:lnTo>
                    <a:pt x="1340" y="12"/>
                  </a:lnTo>
                  <a:lnTo>
                    <a:pt x="1362" y="14"/>
                  </a:lnTo>
                  <a:lnTo>
                    <a:pt x="1532" y="18"/>
                  </a:lnTo>
                  <a:lnTo>
                    <a:pt x="1732" y="807"/>
                  </a:lnTo>
                  <a:lnTo>
                    <a:pt x="237" y="805"/>
                  </a:lnTo>
                  <a:lnTo>
                    <a:pt x="239" y="784"/>
                  </a:lnTo>
                  <a:lnTo>
                    <a:pt x="243" y="766"/>
                  </a:lnTo>
                  <a:lnTo>
                    <a:pt x="248" y="749"/>
                  </a:lnTo>
                  <a:lnTo>
                    <a:pt x="254" y="735"/>
                  </a:lnTo>
                  <a:lnTo>
                    <a:pt x="262" y="720"/>
                  </a:lnTo>
                  <a:lnTo>
                    <a:pt x="274" y="703"/>
                  </a:lnTo>
                  <a:lnTo>
                    <a:pt x="286" y="688"/>
                  </a:lnTo>
                  <a:lnTo>
                    <a:pt x="297" y="676"/>
                  </a:lnTo>
                  <a:lnTo>
                    <a:pt x="311" y="660"/>
                  </a:lnTo>
                  <a:lnTo>
                    <a:pt x="322" y="648"/>
                  </a:lnTo>
                  <a:lnTo>
                    <a:pt x="331" y="633"/>
                  </a:lnTo>
                  <a:lnTo>
                    <a:pt x="337" y="618"/>
                  </a:lnTo>
                  <a:lnTo>
                    <a:pt x="342" y="595"/>
                  </a:lnTo>
                  <a:lnTo>
                    <a:pt x="340" y="573"/>
                  </a:lnTo>
                  <a:lnTo>
                    <a:pt x="336" y="560"/>
                  </a:lnTo>
                  <a:lnTo>
                    <a:pt x="329" y="546"/>
                  </a:lnTo>
                  <a:lnTo>
                    <a:pt x="319" y="534"/>
                  </a:lnTo>
                  <a:lnTo>
                    <a:pt x="307" y="523"/>
                  </a:lnTo>
                  <a:lnTo>
                    <a:pt x="293" y="517"/>
                  </a:lnTo>
                  <a:lnTo>
                    <a:pt x="275" y="512"/>
                  </a:lnTo>
                  <a:lnTo>
                    <a:pt x="255" y="511"/>
                  </a:lnTo>
                  <a:lnTo>
                    <a:pt x="235" y="512"/>
                  </a:lnTo>
                  <a:lnTo>
                    <a:pt x="215" y="516"/>
                  </a:lnTo>
                  <a:lnTo>
                    <a:pt x="196" y="520"/>
                  </a:lnTo>
                  <a:lnTo>
                    <a:pt x="171" y="528"/>
                  </a:lnTo>
                  <a:lnTo>
                    <a:pt x="150" y="534"/>
                  </a:lnTo>
                  <a:lnTo>
                    <a:pt x="128" y="538"/>
                  </a:lnTo>
                  <a:lnTo>
                    <a:pt x="101" y="541"/>
                  </a:lnTo>
                  <a:lnTo>
                    <a:pt x="80" y="541"/>
                  </a:lnTo>
                  <a:lnTo>
                    <a:pt x="62" y="537"/>
                  </a:lnTo>
                  <a:lnTo>
                    <a:pt x="43" y="531"/>
                  </a:lnTo>
                  <a:lnTo>
                    <a:pt x="27" y="522"/>
                  </a:lnTo>
                  <a:lnTo>
                    <a:pt x="14" y="509"/>
                  </a:lnTo>
                  <a:lnTo>
                    <a:pt x="4" y="491"/>
                  </a:lnTo>
                  <a:lnTo>
                    <a:pt x="0" y="471"/>
                  </a:lnTo>
                  <a:lnTo>
                    <a:pt x="2" y="451"/>
                  </a:lnTo>
                  <a:lnTo>
                    <a:pt x="9" y="432"/>
                  </a:lnTo>
                  <a:lnTo>
                    <a:pt x="16" y="416"/>
                  </a:lnTo>
                  <a:lnTo>
                    <a:pt x="29" y="401"/>
                  </a:lnTo>
                  <a:lnTo>
                    <a:pt x="43" y="387"/>
                  </a:lnTo>
                  <a:lnTo>
                    <a:pt x="57" y="378"/>
                  </a:lnTo>
                  <a:lnTo>
                    <a:pt x="73" y="368"/>
                  </a:lnTo>
                  <a:lnTo>
                    <a:pt x="90" y="361"/>
                  </a:lnTo>
                  <a:lnTo>
                    <a:pt x="108" y="357"/>
                  </a:lnTo>
                  <a:lnTo>
                    <a:pt x="128" y="354"/>
                  </a:lnTo>
                  <a:lnTo>
                    <a:pt x="151" y="349"/>
                  </a:lnTo>
                  <a:lnTo>
                    <a:pt x="176" y="346"/>
                  </a:lnTo>
                  <a:lnTo>
                    <a:pt x="197" y="342"/>
                  </a:lnTo>
                  <a:lnTo>
                    <a:pt x="218" y="332"/>
                  </a:lnTo>
                  <a:lnTo>
                    <a:pt x="232" y="322"/>
                  </a:lnTo>
                  <a:lnTo>
                    <a:pt x="244" y="308"/>
                  </a:lnTo>
                  <a:lnTo>
                    <a:pt x="254" y="293"/>
                  </a:lnTo>
                  <a:lnTo>
                    <a:pt x="260" y="278"/>
                  </a:lnTo>
                  <a:lnTo>
                    <a:pt x="264" y="258"/>
                  </a:lnTo>
                  <a:lnTo>
                    <a:pt x="265" y="232"/>
                  </a:lnTo>
                  <a:lnTo>
                    <a:pt x="264" y="209"/>
                  </a:lnTo>
                  <a:lnTo>
                    <a:pt x="262" y="184"/>
                  </a:lnTo>
                  <a:lnTo>
                    <a:pt x="261" y="159"/>
                  </a:lnTo>
                  <a:lnTo>
                    <a:pt x="260" y="128"/>
                  </a:lnTo>
                  <a:lnTo>
                    <a:pt x="258" y="102"/>
                  </a:lnTo>
                  <a:lnTo>
                    <a:pt x="260" y="85"/>
                  </a:lnTo>
                  <a:lnTo>
                    <a:pt x="262" y="75"/>
                  </a:lnTo>
                </a:path>
              </a:pathLst>
            </a:custGeom>
            <a:solidFill>
              <a:srgbClr val="B9F2FF"/>
            </a:solidFill>
            <a:ln w="12700" cap="rnd">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6" name="Shape 188"/>
            <p:cNvSpPr/>
            <p:nvPr/>
          </p:nvSpPr>
          <p:spPr>
            <a:xfrm>
              <a:off x="2696" y="4395"/>
              <a:ext cx="1503" cy="147"/>
            </a:xfrm>
            <a:prstGeom prst="rect">
              <a:avLst/>
            </a:prstGeom>
            <a:solidFill>
              <a:srgbClr val="3BDAFF"/>
            </a:solidFill>
            <a:ln w="12700" cap="flat">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Clr>
                  <a:schemeClr val="dk1"/>
                </a:buClr>
                <a:buFont typeface="Arial"/>
                <a:buNone/>
              </a:pPr>
              <a:endParaRPr sz="3200" b="0" i="0" u="none" strike="noStrike" cap="none" baseline="0">
                <a:solidFill>
                  <a:schemeClr val="dk1"/>
                </a:solidFill>
                <a:latin typeface="Arial"/>
                <a:ea typeface="Arial"/>
                <a:cs typeface="Arial"/>
                <a:sym typeface="Arial"/>
              </a:endParaRPr>
            </a:p>
          </p:txBody>
        </p:sp>
      </p:grpSp>
      <p:sp>
        <p:nvSpPr>
          <p:cNvPr id="17" name="Shape 189"/>
          <p:cNvSpPr/>
          <p:nvPr/>
        </p:nvSpPr>
        <p:spPr>
          <a:xfrm>
            <a:off x="8437518" y="4950835"/>
            <a:ext cx="1676399" cy="400049"/>
          </a:xfrm>
          <a:prstGeom prst="rect">
            <a:avLst/>
          </a:prstGeom>
          <a:noFill/>
          <a:ln>
            <a:noFill/>
          </a:ln>
        </p:spPr>
        <p:txBody>
          <a:bodyPr lIns="92075" tIns="46025" rIns="92075" bIns="46025" anchor="t" anchorCtr="0">
            <a:noAutofit/>
          </a:bodyPr>
          <a:lstStyle/>
          <a:p>
            <a:pPr marL="0" marR="0" lvl="0" indent="0" algn="l" rtl="0">
              <a:spcBef>
                <a:spcPts val="0"/>
              </a:spcBef>
              <a:buClr>
                <a:schemeClr val="dk1"/>
              </a:buClr>
              <a:buSzPct val="25000"/>
              <a:buFont typeface="Arial"/>
              <a:buNone/>
            </a:pPr>
            <a:r>
              <a:rPr lang="en-US" sz="2000" b="1" i="0" u="none" strike="noStrike" cap="none" baseline="0" dirty="0">
                <a:solidFill>
                  <a:schemeClr val="dk1"/>
                </a:solidFill>
                <a:latin typeface="Arial"/>
                <a:ea typeface="Arial"/>
                <a:cs typeface="Arial"/>
                <a:sym typeface="Arial"/>
              </a:rPr>
              <a:t>Medication</a:t>
            </a:r>
          </a:p>
        </p:txBody>
      </p:sp>
      <p:grpSp>
        <p:nvGrpSpPr>
          <p:cNvPr id="18" name="Shape 190"/>
          <p:cNvGrpSpPr/>
          <p:nvPr/>
        </p:nvGrpSpPr>
        <p:grpSpPr>
          <a:xfrm>
            <a:off x="6274145" y="2915675"/>
            <a:ext cx="1295399" cy="1066799"/>
            <a:chOff x="205" y="3609"/>
            <a:chExt cx="1481" cy="931"/>
          </a:xfrm>
        </p:grpSpPr>
        <p:sp>
          <p:nvSpPr>
            <p:cNvPr id="19" name="Shape 191"/>
            <p:cNvSpPr/>
            <p:nvPr/>
          </p:nvSpPr>
          <p:spPr>
            <a:xfrm>
              <a:off x="206" y="3609"/>
              <a:ext cx="1480" cy="790"/>
            </a:xfrm>
            <a:custGeom>
              <a:avLst/>
              <a:gdLst/>
              <a:ahLst/>
              <a:cxnLst/>
              <a:rect l="0" t="0" r="0" b="0"/>
              <a:pathLst>
                <a:path w="1481" h="791" extrusionOk="0">
                  <a:moveTo>
                    <a:pt x="0" y="788"/>
                  </a:moveTo>
                  <a:lnTo>
                    <a:pt x="134" y="102"/>
                  </a:lnTo>
                  <a:lnTo>
                    <a:pt x="155" y="100"/>
                  </a:lnTo>
                  <a:lnTo>
                    <a:pt x="178" y="97"/>
                  </a:lnTo>
                  <a:lnTo>
                    <a:pt x="221" y="88"/>
                  </a:lnTo>
                  <a:lnTo>
                    <a:pt x="253" y="81"/>
                  </a:lnTo>
                  <a:lnTo>
                    <a:pt x="294" y="71"/>
                  </a:lnTo>
                  <a:lnTo>
                    <a:pt x="338" y="59"/>
                  </a:lnTo>
                  <a:lnTo>
                    <a:pt x="381" y="45"/>
                  </a:lnTo>
                  <a:lnTo>
                    <a:pt x="420" y="30"/>
                  </a:lnTo>
                  <a:lnTo>
                    <a:pt x="465" y="13"/>
                  </a:lnTo>
                  <a:lnTo>
                    <a:pt x="494" y="6"/>
                  </a:lnTo>
                  <a:lnTo>
                    <a:pt x="519" y="1"/>
                  </a:lnTo>
                  <a:lnTo>
                    <a:pt x="541" y="0"/>
                  </a:lnTo>
                  <a:lnTo>
                    <a:pt x="562" y="0"/>
                  </a:lnTo>
                  <a:lnTo>
                    <a:pt x="593" y="4"/>
                  </a:lnTo>
                  <a:lnTo>
                    <a:pt x="613" y="9"/>
                  </a:lnTo>
                  <a:lnTo>
                    <a:pt x="636" y="16"/>
                  </a:lnTo>
                  <a:lnTo>
                    <a:pt x="651" y="26"/>
                  </a:lnTo>
                  <a:lnTo>
                    <a:pt x="662" y="36"/>
                  </a:lnTo>
                  <a:lnTo>
                    <a:pt x="670" y="53"/>
                  </a:lnTo>
                  <a:lnTo>
                    <a:pt x="673" y="65"/>
                  </a:lnTo>
                  <a:lnTo>
                    <a:pt x="672" y="82"/>
                  </a:lnTo>
                  <a:lnTo>
                    <a:pt x="666" y="99"/>
                  </a:lnTo>
                  <a:lnTo>
                    <a:pt x="652" y="120"/>
                  </a:lnTo>
                  <a:lnTo>
                    <a:pt x="638" y="146"/>
                  </a:lnTo>
                  <a:lnTo>
                    <a:pt x="630" y="169"/>
                  </a:lnTo>
                  <a:lnTo>
                    <a:pt x="626" y="186"/>
                  </a:lnTo>
                  <a:lnTo>
                    <a:pt x="625" y="204"/>
                  </a:lnTo>
                  <a:lnTo>
                    <a:pt x="626" y="218"/>
                  </a:lnTo>
                  <a:lnTo>
                    <a:pt x="633" y="236"/>
                  </a:lnTo>
                  <a:lnTo>
                    <a:pt x="645" y="254"/>
                  </a:lnTo>
                  <a:lnTo>
                    <a:pt x="662" y="271"/>
                  </a:lnTo>
                  <a:lnTo>
                    <a:pt x="679" y="282"/>
                  </a:lnTo>
                  <a:lnTo>
                    <a:pt x="700" y="290"/>
                  </a:lnTo>
                  <a:lnTo>
                    <a:pt x="723" y="296"/>
                  </a:lnTo>
                  <a:lnTo>
                    <a:pt x="741" y="299"/>
                  </a:lnTo>
                  <a:lnTo>
                    <a:pt x="762" y="296"/>
                  </a:lnTo>
                  <a:lnTo>
                    <a:pt x="783" y="291"/>
                  </a:lnTo>
                  <a:lnTo>
                    <a:pt x="803" y="283"/>
                  </a:lnTo>
                  <a:lnTo>
                    <a:pt x="823" y="273"/>
                  </a:lnTo>
                  <a:lnTo>
                    <a:pt x="846" y="258"/>
                  </a:lnTo>
                  <a:lnTo>
                    <a:pt x="864" y="244"/>
                  </a:lnTo>
                  <a:lnTo>
                    <a:pt x="879" y="230"/>
                  </a:lnTo>
                  <a:lnTo>
                    <a:pt x="892" y="213"/>
                  </a:lnTo>
                  <a:lnTo>
                    <a:pt x="901" y="193"/>
                  </a:lnTo>
                  <a:lnTo>
                    <a:pt x="907" y="172"/>
                  </a:lnTo>
                  <a:lnTo>
                    <a:pt x="910" y="146"/>
                  </a:lnTo>
                  <a:lnTo>
                    <a:pt x="917" y="125"/>
                  </a:lnTo>
                  <a:lnTo>
                    <a:pt x="922" y="116"/>
                  </a:lnTo>
                  <a:lnTo>
                    <a:pt x="935" y="105"/>
                  </a:lnTo>
                  <a:lnTo>
                    <a:pt x="955" y="94"/>
                  </a:lnTo>
                  <a:lnTo>
                    <a:pt x="983" y="84"/>
                  </a:lnTo>
                  <a:lnTo>
                    <a:pt x="1012" y="74"/>
                  </a:lnTo>
                  <a:lnTo>
                    <a:pt x="1039" y="65"/>
                  </a:lnTo>
                  <a:lnTo>
                    <a:pt x="1067" y="58"/>
                  </a:lnTo>
                  <a:lnTo>
                    <a:pt x="1107" y="50"/>
                  </a:lnTo>
                  <a:lnTo>
                    <a:pt x="1164" y="39"/>
                  </a:lnTo>
                  <a:lnTo>
                    <a:pt x="1227" y="33"/>
                  </a:lnTo>
                  <a:lnTo>
                    <a:pt x="1295" y="33"/>
                  </a:lnTo>
                  <a:lnTo>
                    <a:pt x="1361" y="33"/>
                  </a:lnTo>
                  <a:lnTo>
                    <a:pt x="1423" y="41"/>
                  </a:lnTo>
                  <a:lnTo>
                    <a:pt x="1425" y="61"/>
                  </a:lnTo>
                  <a:lnTo>
                    <a:pt x="1430" y="85"/>
                  </a:lnTo>
                  <a:lnTo>
                    <a:pt x="1438" y="119"/>
                  </a:lnTo>
                  <a:lnTo>
                    <a:pt x="1450" y="157"/>
                  </a:lnTo>
                  <a:lnTo>
                    <a:pt x="1463" y="195"/>
                  </a:lnTo>
                  <a:lnTo>
                    <a:pt x="1471" y="222"/>
                  </a:lnTo>
                  <a:lnTo>
                    <a:pt x="1477" y="248"/>
                  </a:lnTo>
                  <a:lnTo>
                    <a:pt x="1480" y="271"/>
                  </a:lnTo>
                  <a:lnTo>
                    <a:pt x="1478" y="288"/>
                  </a:lnTo>
                  <a:lnTo>
                    <a:pt x="1473" y="306"/>
                  </a:lnTo>
                  <a:lnTo>
                    <a:pt x="1464" y="322"/>
                  </a:lnTo>
                  <a:lnTo>
                    <a:pt x="1457" y="331"/>
                  </a:lnTo>
                  <a:lnTo>
                    <a:pt x="1448" y="338"/>
                  </a:lnTo>
                  <a:lnTo>
                    <a:pt x="1434" y="346"/>
                  </a:lnTo>
                  <a:lnTo>
                    <a:pt x="1416" y="348"/>
                  </a:lnTo>
                  <a:lnTo>
                    <a:pt x="1398" y="343"/>
                  </a:lnTo>
                  <a:lnTo>
                    <a:pt x="1381" y="337"/>
                  </a:lnTo>
                  <a:lnTo>
                    <a:pt x="1361" y="328"/>
                  </a:lnTo>
                  <a:lnTo>
                    <a:pt x="1346" y="317"/>
                  </a:lnTo>
                  <a:lnTo>
                    <a:pt x="1332" y="311"/>
                  </a:lnTo>
                  <a:lnTo>
                    <a:pt x="1316" y="305"/>
                  </a:lnTo>
                  <a:lnTo>
                    <a:pt x="1297" y="302"/>
                  </a:lnTo>
                  <a:lnTo>
                    <a:pt x="1284" y="303"/>
                  </a:lnTo>
                  <a:lnTo>
                    <a:pt x="1268" y="311"/>
                  </a:lnTo>
                  <a:lnTo>
                    <a:pt x="1256" y="323"/>
                  </a:lnTo>
                  <a:lnTo>
                    <a:pt x="1246" y="338"/>
                  </a:lnTo>
                  <a:lnTo>
                    <a:pt x="1238" y="358"/>
                  </a:lnTo>
                  <a:lnTo>
                    <a:pt x="1234" y="373"/>
                  </a:lnTo>
                  <a:lnTo>
                    <a:pt x="1231" y="389"/>
                  </a:lnTo>
                  <a:lnTo>
                    <a:pt x="1229" y="410"/>
                  </a:lnTo>
                  <a:lnTo>
                    <a:pt x="1232" y="434"/>
                  </a:lnTo>
                  <a:lnTo>
                    <a:pt x="1239" y="459"/>
                  </a:lnTo>
                  <a:lnTo>
                    <a:pt x="1250" y="480"/>
                  </a:lnTo>
                  <a:lnTo>
                    <a:pt x="1263" y="500"/>
                  </a:lnTo>
                  <a:lnTo>
                    <a:pt x="1270" y="511"/>
                  </a:lnTo>
                  <a:lnTo>
                    <a:pt x="1285" y="526"/>
                  </a:lnTo>
                  <a:lnTo>
                    <a:pt x="1302" y="541"/>
                  </a:lnTo>
                  <a:lnTo>
                    <a:pt x="1323" y="552"/>
                  </a:lnTo>
                  <a:lnTo>
                    <a:pt x="1346" y="560"/>
                  </a:lnTo>
                  <a:lnTo>
                    <a:pt x="1367" y="563"/>
                  </a:lnTo>
                  <a:lnTo>
                    <a:pt x="1392" y="564"/>
                  </a:lnTo>
                  <a:lnTo>
                    <a:pt x="1417" y="561"/>
                  </a:lnTo>
                  <a:lnTo>
                    <a:pt x="1438" y="560"/>
                  </a:lnTo>
                  <a:lnTo>
                    <a:pt x="1457" y="558"/>
                  </a:lnTo>
                  <a:lnTo>
                    <a:pt x="1468" y="564"/>
                  </a:lnTo>
                  <a:lnTo>
                    <a:pt x="1473" y="575"/>
                  </a:lnTo>
                  <a:lnTo>
                    <a:pt x="1474" y="586"/>
                  </a:lnTo>
                  <a:lnTo>
                    <a:pt x="1473" y="596"/>
                  </a:lnTo>
                  <a:lnTo>
                    <a:pt x="1467" y="618"/>
                  </a:lnTo>
                  <a:lnTo>
                    <a:pt x="1460" y="636"/>
                  </a:lnTo>
                  <a:lnTo>
                    <a:pt x="1452" y="659"/>
                  </a:lnTo>
                  <a:lnTo>
                    <a:pt x="1439" y="685"/>
                  </a:lnTo>
                  <a:lnTo>
                    <a:pt x="1425" y="711"/>
                  </a:lnTo>
                  <a:lnTo>
                    <a:pt x="1411" y="734"/>
                  </a:lnTo>
                  <a:lnTo>
                    <a:pt x="1395" y="759"/>
                  </a:lnTo>
                  <a:lnTo>
                    <a:pt x="1381" y="778"/>
                  </a:lnTo>
                  <a:lnTo>
                    <a:pt x="1366" y="790"/>
                  </a:lnTo>
                  <a:lnTo>
                    <a:pt x="0" y="788"/>
                  </a:lnTo>
                </a:path>
              </a:pathLst>
            </a:custGeom>
            <a:solidFill>
              <a:srgbClr val="A9BDFD"/>
            </a:solidFill>
            <a:ln w="12700" cap="rnd">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0" name="Shape 192"/>
            <p:cNvSpPr/>
            <p:nvPr/>
          </p:nvSpPr>
          <p:spPr>
            <a:xfrm>
              <a:off x="205" y="4397"/>
              <a:ext cx="1369" cy="143"/>
            </a:xfrm>
            <a:prstGeom prst="rect">
              <a:avLst/>
            </a:prstGeom>
            <a:solidFill>
              <a:srgbClr val="6186FB"/>
            </a:solidFill>
            <a:ln w="12700" cap="flat">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Clr>
                  <a:schemeClr val="dk1"/>
                </a:buClr>
                <a:buFont typeface="Arial"/>
                <a:buNone/>
              </a:pPr>
              <a:endParaRPr sz="3200" b="0" i="0" u="none" strike="noStrike" cap="none" baseline="0">
                <a:solidFill>
                  <a:schemeClr val="dk1"/>
                </a:solidFill>
                <a:latin typeface="Arial"/>
                <a:ea typeface="Arial"/>
                <a:cs typeface="Arial"/>
                <a:sym typeface="Arial"/>
              </a:endParaRPr>
            </a:p>
          </p:txBody>
        </p:sp>
      </p:grpSp>
      <p:sp>
        <p:nvSpPr>
          <p:cNvPr id="21" name="Shape 193"/>
          <p:cNvSpPr/>
          <p:nvPr/>
        </p:nvSpPr>
        <p:spPr>
          <a:xfrm>
            <a:off x="6417344" y="3294185"/>
            <a:ext cx="990599" cy="396874"/>
          </a:xfrm>
          <a:prstGeom prst="rect">
            <a:avLst/>
          </a:prstGeom>
          <a:noFill/>
          <a:ln>
            <a:noFill/>
          </a:ln>
        </p:spPr>
        <p:txBody>
          <a:bodyPr lIns="92075" tIns="46025" rIns="92075" bIns="46025" anchor="t" anchorCtr="0">
            <a:noAutofit/>
          </a:bodyPr>
          <a:lstStyle/>
          <a:p>
            <a:pPr marL="0" marR="0" lvl="0" indent="0" algn="l" rtl="0">
              <a:spcBef>
                <a:spcPts val="0"/>
              </a:spcBef>
              <a:buClr>
                <a:schemeClr val="dk1"/>
              </a:buClr>
              <a:buSzPct val="25000"/>
              <a:buFont typeface="Arial"/>
              <a:buNone/>
            </a:pPr>
            <a:r>
              <a:rPr lang="en-US" sz="2000" b="1" i="0" u="none" strike="noStrike" cap="none" baseline="0" dirty="0">
                <a:solidFill>
                  <a:schemeClr val="dk1"/>
                </a:solidFill>
                <a:latin typeface="Arial"/>
                <a:ea typeface="Arial"/>
                <a:cs typeface="Arial"/>
                <a:sym typeface="Arial"/>
              </a:rPr>
              <a:t>Vision</a:t>
            </a:r>
          </a:p>
        </p:txBody>
      </p:sp>
      <p:grpSp>
        <p:nvGrpSpPr>
          <p:cNvPr id="22" name="Shape 194"/>
          <p:cNvGrpSpPr/>
          <p:nvPr/>
        </p:nvGrpSpPr>
        <p:grpSpPr>
          <a:xfrm>
            <a:off x="4101857" y="1132104"/>
            <a:ext cx="1676399" cy="1066800"/>
            <a:chOff x="1440" y="3447"/>
            <a:chExt cx="1368" cy="1095"/>
          </a:xfrm>
          <a:solidFill>
            <a:srgbClr val="FFFFCC"/>
          </a:solidFill>
        </p:grpSpPr>
        <p:sp>
          <p:nvSpPr>
            <p:cNvPr id="23" name="Shape 195"/>
            <p:cNvSpPr/>
            <p:nvPr/>
          </p:nvSpPr>
          <p:spPr>
            <a:xfrm>
              <a:off x="1573" y="4397"/>
              <a:ext cx="1121" cy="145"/>
            </a:xfrm>
            <a:prstGeom prst="rect">
              <a:avLst/>
            </a:prstGeom>
            <a:solidFill>
              <a:srgbClr val="FFFF7D"/>
            </a:solidFill>
            <a:ln w="9525" cap="flat">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Clr>
                  <a:schemeClr val="dk1"/>
                </a:buClr>
                <a:buFont typeface="Arial"/>
                <a:buNone/>
              </a:pPr>
              <a:endParaRPr sz="3200" b="0" i="0" u="none" strike="noStrike" cap="none" baseline="0">
                <a:solidFill>
                  <a:schemeClr val="dk1"/>
                </a:solidFill>
                <a:latin typeface="Arial"/>
                <a:ea typeface="Arial"/>
                <a:cs typeface="Arial"/>
                <a:sym typeface="Arial"/>
              </a:endParaRPr>
            </a:p>
          </p:txBody>
        </p:sp>
        <p:sp>
          <p:nvSpPr>
            <p:cNvPr id="24" name="Shape 196"/>
            <p:cNvSpPr/>
            <p:nvPr/>
          </p:nvSpPr>
          <p:spPr>
            <a:xfrm>
              <a:off x="1440" y="3447"/>
              <a:ext cx="1368" cy="946"/>
            </a:xfrm>
            <a:custGeom>
              <a:avLst/>
              <a:gdLst/>
              <a:ahLst/>
              <a:cxnLst/>
              <a:rect l="0" t="0" r="0" b="0"/>
              <a:pathLst>
                <a:path w="1369" h="947" extrusionOk="0">
                  <a:moveTo>
                    <a:pt x="1270" y="200"/>
                  </a:moveTo>
                  <a:lnTo>
                    <a:pt x="1259" y="194"/>
                  </a:lnTo>
                  <a:lnTo>
                    <a:pt x="1237" y="188"/>
                  </a:lnTo>
                  <a:lnTo>
                    <a:pt x="1216" y="185"/>
                  </a:lnTo>
                  <a:lnTo>
                    <a:pt x="1194" y="188"/>
                  </a:lnTo>
                  <a:lnTo>
                    <a:pt x="1166" y="193"/>
                  </a:lnTo>
                  <a:lnTo>
                    <a:pt x="1145" y="196"/>
                  </a:lnTo>
                  <a:lnTo>
                    <a:pt x="1119" y="203"/>
                  </a:lnTo>
                  <a:lnTo>
                    <a:pt x="1095" y="211"/>
                  </a:lnTo>
                  <a:lnTo>
                    <a:pt x="1065" y="222"/>
                  </a:lnTo>
                  <a:lnTo>
                    <a:pt x="1037" y="232"/>
                  </a:lnTo>
                  <a:lnTo>
                    <a:pt x="1010" y="246"/>
                  </a:lnTo>
                  <a:lnTo>
                    <a:pt x="984" y="258"/>
                  </a:lnTo>
                  <a:lnTo>
                    <a:pt x="952" y="272"/>
                  </a:lnTo>
                  <a:lnTo>
                    <a:pt x="921" y="283"/>
                  </a:lnTo>
                  <a:lnTo>
                    <a:pt x="887" y="295"/>
                  </a:lnTo>
                  <a:lnTo>
                    <a:pt x="852" y="306"/>
                  </a:lnTo>
                  <a:lnTo>
                    <a:pt x="830" y="312"/>
                  </a:lnTo>
                  <a:lnTo>
                    <a:pt x="806" y="315"/>
                  </a:lnTo>
                  <a:lnTo>
                    <a:pt x="780" y="315"/>
                  </a:lnTo>
                  <a:lnTo>
                    <a:pt x="752" y="310"/>
                  </a:lnTo>
                  <a:lnTo>
                    <a:pt x="734" y="306"/>
                  </a:lnTo>
                  <a:lnTo>
                    <a:pt x="718" y="298"/>
                  </a:lnTo>
                  <a:lnTo>
                    <a:pt x="704" y="289"/>
                  </a:lnTo>
                  <a:lnTo>
                    <a:pt x="695" y="280"/>
                  </a:lnTo>
                  <a:lnTo>
                    <a:pt x="689" y="267"/>
                  </a:lnTo>
                  <a:lnTo>
                    <a:pt x="684" y="254"/>
                  </a:lnTo>
                  <a:lnTo>
                    <a:pt x="684" y="240"/>
                  </a:lnTo>
                  <a:lnTo>
                    <a:pt x="688" y="223"/>
                  </a:lnTo>
                  <a:lnTo>
                    <a:pt x="695" y="206"/>
                  </a:lnTo>
                  <a:lnTo>
                    <a:pt x="704" y="193"/>
                  </a:lnTo>
                  <a:lnTo>
                    <a:pt x="717" y="176"/>
                  </a:lnTo>
                  <a:lnTo>
                    <a:pt x="729" y="167"/>
                  </a:lnTo>
                  <a:lnTo>
                    <a:pt x="746" y="153"/>
                  </a:lnTo>
                  <a:lnTo>
                    <a:pt x="770" y="139"/>
                  </a:lnTo>
                  <a:lnTo>
                    <a:pt x="793" y="130"/>
                  </a:lnTo>
                  <a:lnTo>
                    <a:pt x="817" y="124"/>
                  </a:lnTo>
                  <a:lnTo>
                    <a:pt x="838" y="116"/>
                  </a:lnTo>
                  <a:lnTo>
                    <a:pt x="862" y="107"/>
                  </a:lnTo>
                  <a:lnTo>
                    <a:pt x="881" y="97"/>
                  </a:lnTo>
                  <a:lnTo>
                    <a:pt x="899" y="86"/>
                  </a:lnTo>
                  <a:lnTo>
                    <a:pt x="913" y="74"/>
                  </a:lnTo>
                  <a:lnTo>
                    <a:pt x="919" y="58"/>
                  </a:lnTo>
                  <a:lnTo>
                    <a:pt x="916" y="42"/>
                  </a:lnTo>
                  <a:lnTo>
                    <a:pt x="906" y="26"/>
                  </a:lnTo>
                  <a:lnTo>
                    <a:pt x="896" y="16"/>
                  </a:lnTo>
                  <a:lnTo>
                    <a:pt x="882" y="8"/>
                  </a:lnTo>
                  <a:lnTo>
                    <a:pt x="866" y="2"/>
                  </a:lnTo>
                  <a:lnTo>
                    <a:pt x="843" y="0"/>
                  </a:lnTo>
                  <a:lnTo>
                    <a:pt x="821" y="0"/>
                  </a:lnTo>
                  <a:lnTo>
                    <a:pt x="789" y="2"/>
                  </a:lnTo>
                  <a:lnTo>
                    <a:pt x="757" y="5"/>
                  </a:lnTo>
                  <a:lnTo>
                    <a:pt x="736" y="11"/>
                  </a:lnTo>
                  <a:lnTo>
                    <a:pt x="706" y="20"/>
                  </a:lnTo>
                  <a:lnTo>
                    <a:pt x="674" y="33"/>
                  </a:lnTo>
                  <a:lnTo>
                    <a:pt x="652" y="45"/>
                  </a:lnTo>
                  <a:lnTo>
                    <a:pt x="625" y="60"/>
                  </a:lnTo>
                  <a:lnTo>
                    <a:pt x="600" y="74"/>
                  </a:lnTo>
                  <a:lnTo>
                    <a:pt x="574" y="92"/>
                  </a:lnTo>
                  <a:lnTo>
                    <a:pt x="535" y="116"/>
                  </a:lnTo>
                  <a:lnTo>
                    <a:pt x="508" y="135"/>
                  </a:lnTo>
                  <a:lnTo>
                    <a:pt x="485" y="150"/>
                  </a:lnTo>
                  <a:lnTo>
                    <a:pt x="451" y="164"/>
                  </a:lnTo>
                  <a:lnTo>
                    <a:pt x="421" y="174"/>
                  </a:lnTo>
                  <a:lnTo>
                    <a:pt x="389" y="184"/>
                  </a:lnTo>
                  <a:lnTo>
                    <a:pt x="355" y="190"/>
                  </a:lnTo>
                  <a:lnTo>
                    <a:pt x="322" y="196"/>
                  </a:lnTo>
                  <a:lnTo>
                    <a:pt x="296" y="199"/>
                  </a:lnTo>
                  <a:lnTo>
                    <a:pt x="266" y="202"/>
                  </a:lnTo>
                  <a:lnTo>
                    <a:pt x="239" y="202"/>
                  </a:lnTo>
                  <a:lnTo>
                    <a:pt x="211" y="203"/>
                  </a:lnTo>
                  <a:lnTo>
                    <a:pt x="189" y="202"/>
                  </a:lnTo>
                  <a:lnTo>
                    <a:pt x="191" y="226"/>
                  </a:lnTo>
                  <a:lnTo>
                    <a:pt x="198" y="258"/>
                  </a:lnTo>
                  <a:lnTo>
                    <a:pt x="207" y="290"/>
                  </a:lnTo>
                  <a:lnTo>
                    <a:pt x="219" y="328"/>
                  </a:lnTo>
                  <a:lnTo>
                    <a:pt x="229" y="359"/>
                  </a:lnTo>
                  <a:lnTo>
                    <a:pt x="241" y="385"/>
                  </a:lnTo>
                  <a:lnTo>
                    <a:pt x="248" y="409"/>
                  </a:lnTo>
                  <a:lnTo>
                    <a:pt x="250" y="434"/>
                  </a:lnTo>
                  <a:lnTo>
                    <a:pt x="248" y="455"/>
                  </a:lnTo>
                  <a:lnTo>
                    <a:pt x="241" y="472"/>
                  </a:lnTo>
                  <a:lnTo>
                    <a:pt x="233" y="486"/>
                  </a:lnTo>
                  <a:lnTo>
                    <a:pt x="225" y="498"/>
                  </a:lnTo>
                  <a:lnTo>
                    <a:pt x="212" y="507"/>
                  </a:lnTo>
                  <a:lnTo>
                    <a:pt x="201" y="512"/>
                  </a:lnTo>
                  <a:lnTo>
                    <a:pt x="190" y="515"/>
                  </a:lnTo>
                  <a:lnTo>
                    <a:pt x="173" y="513"/>
                  </a:lnTo>
                  <a:lnTo>
                    <a:pt x="161" y="509"/>
                  </a:lnTo>
                  <a:lnTo>
                    <a:pt x="146" y="504"/>
                  </a:lnTo>
                  <a:lnTo>
                    <a:pt x="134" y="498"/>
                  </a:lnTo>
                  <a:lnTo>
                    <a:pt x="118" y="489"/>
                  </a:lnTo>
                  <a:lnTo>
                    <a:pt x="105" y="481"/>
                  </a:lnTo>
                  <a:lnTo>
                    <a:pt x="93" y="475"/>
                  </a:lnTo>
                  <a:lnTo>
                    <a:pt x="79" y="469"/>
                  </a:lnTo>
                  <a:lnTo>
                    <a:pt x="52" y="469"/>
                  </a:lnTo>
                  <a:lnTo>
                    <a:pt x="38" y="475"/>
                  </a:lnTo>
                  <a:lnTo>
                    <a:pt x="26" y="484"/>
                  </a:lnTo>
                  <a:lnTo>
                    <a:pt x="18" y="498"/>
                  </a:lnTo>
                  <a:lnTo>
                    <a:pt x="9" y="515"/>
                  </a:lnTo>
                  <a:lnTo>
                    <a:pt x="4" y="531"/>
                  </a:lnTo>
                  <a:lnTo>
                    <a:pt x="0" y="550"/>
                  </a:lnTo>
                  <a:lnTo>
                    <a:pt x="0" y="571"/>
                  </a:lnTo>
                  <a:lnTo>
                    <a:pt x="2" y="589"/>
                  </a:lnTo>
                  <a:lnTo>
                    <a:pt x="6" y="611"/>
                  </a:lnTo>
                  <a:lnTo>
                    <a:pt x="16" y="631"/>
                  </a:lnTo>
                  <a:lnTo>
                    <a:pt x="26" y="652"/>
                  </a:lnTo>
                  <a:lnTo>
                    <a:pt x="40" y="673"/>
                  </a:lnTo>
                  <a:lnTo>
                    <a:pt x="55" y="685"/>
                  </a:lnTo>
                  <a:lnTo>
                    <a:pt x="75" y="699"/>
                  </a:lnTo>
                  <a:lnTo>
                    <a:pt x="93" y="708"/>
                  </a:lnTo>
                  <a:lnTo>
                    <a:pt x="114" y="713"/>
                  </a:lnTo>
                  <a:lnTo>
                    <a:pt x="132" y="718"/>
                  </a:lnTo>
                  <a:lnTo>
                    <a:pt x="159" y="718"/>
                  </a:lnTo>
                  <a:lnTo>
                    <a:pt x="182" y="714"/>
                  </a:lnTo>
                  <a:lnTo>
                    <a:pt x="208" y="713"/>
                  </a:lnTo>
                  <a:lnTo>
                    <a:pt x="228" y="713"/>
                  </a:lnTo>
                  <a:lnTo>
                    <a:pt x="240" y="722"/>
                  </a:lnTo>
                  <a:lnTo>
                    <a:pt x="244" y="737"/>
                  </a:lnTo>
                  <a:lnTo>
                    <a:pt x="244" y="754"/>
                  </a:lnTo>
                  <a:lnTo>
                    <a:pt x="237" y="777"/>
                  </a:lnTo>
                  <a:lnTo>
                    <a:pt x="230" y="800"/>
                  </a:lnTo>
                  <a:lnTo>
                    <a:pt x="222" y="820"/>
                  </a:lnTo>
                  <a:lnTo>
                    <a:pt x="211" y="846"/>
                  </a:lnTo>
                  <a:lnTo>
                    <a:pt x="198" y="869"/>
                  </a:lnTo>
                  <a:lnTo>
                    <a:pt x="186" y="890"/>
                  </a:lnTo>
                  <a:lnTo>
                    <a:pt x="171" y="911"/>
                  </a:lnTo>
                  <a:lnTo>
                    <a:pt x="159" y="928"/>
                  </a:lnTo>
                  <a:lnTo>
                    <a:pt x="136" y="946"/>
                  </a:lnTo>
                  <a:lnTo>
                    <a:pt x="1263" y="945"/>
                  </a:lnTo>
                  <a:lnTo>
                    <a:pt x="1265" y="925"/>
                  </a:lnTo>
                  <a:lnTo>
                    <a:pt x="1269" y="907"/>
                  </a:lnTo>
                  <a:lnTo>
                    <a:pt x="1274" y="890"/>
                  </a:lnTo>
                  <a:lnTo>
                    <a:pt x="1280" y="876"/>
                  </a:lnTo>
                  <a:lnTo>
                    <a:pt x="1288" y="861"/>
                  </a:lnTo>
                  <a:lnTo>
                    <a:pt x="1300" y="844"/>
                  </a:lnTo>
                  <a:lnTo>
                    <a:pt x="1312" y="829"/>
                  </a:lnTo>
                  <a:lnTo>
                    <a:pt x="1323" y="817"/>
                  </a:lnTo>
                  <a:lnTo>
                    <a:pt x="1337" y="801"/>
                  </a:lnTo>
                  <a:lnTo>
                    <a:pt x="1348" y="789"/>
                  </a:lnTo>
                  <a:lnTo>
                    <a:pt x="1357" y="774"/>
                  </a:lnTo>
                  <a:lnTo>
                    <a:pt x="1363" y="759"/>
                  </a:lnTo>
                  <a:lnTo>
                    <a:pt x="1368" y="736"/>
                  </a:lnTo>
                  <a:lnTo>
                    <a:pt x="1366" y="714"/>
                  </a:lnTo>
                  <a:lnTo>
                    <a:pt x="1362" y="701"/>
                  </a:lnTo>
                  <a:lnTo>
                    <a:pt x="1355" y="687"/>
                  </a:lnTo>
                  <a:lnTo>
                    <a:pt x="1345" y="675"/>
                  </a:lnTo>
                  <a:lnTo>
                    <a:pt x="1333" y="664"/>
                  </a:lnTo>
                  <a:lnTo>
                    <a:pt x="1319" y="658"/>
                  </a:lnTo>
                  <a:lnTo>
                    <a:pt x="1301" y="653"/>
                  </a:lnTo>
                  <a:lnTo>
                    <a:pt x="1281" y="652"/>
                  </a:lnTo>
                  <a:lnTo>
                    <a:pt x="1261" y="653"/>
                  </a:lnTo>
                  <a:lnTo>
                    <a:pt x="1241" y="657"/>
                  </a:lnTo>
                  <a:lnTo>
                    <a:pt x="1222" y="661"/>
                  </a:lnTo>
                  <a:lnTo>
                    <a:pt x="1197" y="669"/>
                  </a:lnTo>
                  <a:lnTo>
                    <a:pt x="1176" y="675"/>
                  </a:lnTo>
                  <a:lnTo>
                    <a:pt x="1154" y="679"/>
                  </a:lnTo>
                  <a:lnTo>
                    <a:pt x="1127" y="682"/>
                  </a:lnTo>
                  <a:lnTo>
                    <a:pt x="1106" y="682"/>
                  </a:lnTo>
                  <a:lnTo>
                    <a:pt x="1088" y="678"/>
                  </a:lnTo>
                  <a:lnTo>
                    <a:pt x="1069" y="672"/>
                  </a:lnTo>
                  <a:lnTo>
                    <a:pt x="1053" y="663"/>
                  </a:lnTo>
                  <a:lnTo>
                    <a:pt x="1040" y="650"/>
                  </a:lnTo>
                  <a:lnTo>
                    <a:pt x="1030" y="632"/>
                  </a:lnTo>
                  <a:lnTo>
                    <a:pt x="1026" y="612"/>
                  </a:lnTo>
                  <a:lnTo>
                    <a:pt x="1028" y="592"/>
                  </a:lnTo>
                  <a:lnTo>
                    <a:pt x="1035" y="573"/>
                  </a:lnTo>
                  <a:lnTo>
                    <a:pt x="1042" y="557"/>
                  </a:lnTo>
                  <a:lnTo>
                    <a:pt x="1055" y="542"/>
                  </a:lnTo>
                  <a:lnTo>
                    <a:pt x="1069" y="528"/>
                  </a:lnTo>
                  <a:lnTo>
                    <a:pt x="1083" y="519"/>
                  </a:lnTo>
                  <a:lnTo>
                    <a:pt x="1099" y="509"/>
                  </a:lnTo>
                  <a:lnTo>
                    <a:pt x="1116" y="502"/>
                  </a:lnTo>
                  <a:lnTo>
                    <a:pt x="1134" y="498"/>
                  </a:lnTo>
                  <a:lnTo>
                    <a:pt x="1154" y="495"/>
                  </a:lnTo>
                  <a:lnTo>
                    <a:pt x="1177" y="490"/>
                  </a:lnTo>
                  <a:lnTo>
                    <a:pt x="1202" y="487"/>
                  </a:lnTo>
                  <a:lnTo>
                    <a:pt x="1223" y="483"/>
                  </a:lnTo>
                  <a:lnTo>
                    <a:pt x="1244" y="473"/>
                  </a:lnTo>
                  <a:lnTo>
                    <a:pt x="1258" y="463"/>
                  </a:lnTo>
                  <a:lnTo>
                    <a:pt x="1270" y="449"/>
                  </a:lnTo>
                  <a:lnTo>
                    <a:pt x="1280" y="434"/>
                  </a:lnTo>
                  <a:lnTo>
                    <a:pt x="1286" y="419"/>
                  </a:lnTo>
                  <a:lnTo>
                    <a:pt x="1290" y="399"/>
                  </a:lnTo>
                  <a:lnTo>
                    <a:pt x="1291" y="373"/>
                  </a:lnTo>
                  <a:lnTo>
                    <a:pt x="1288" y="353"/>
                  </a:lnTo>
                  <a:lnTo>
                    <a:pt x="1287" y="328"/>
                  </a:lnTo>
                  <a:lnTo>
                    <a:pt x="1286" y="300"/>
                  </a:lnTo>
                  <a:lnTo>
                    <a:pt x="1284" y="264"/>
                  </a:lnTo>
                  <a:lnTo>
                    <a:pt x="1284" y="231"/>
                  </a:lnTo>
                  <a:lnTo>
                    <a:pt x="1286" y="211"/>
                  </a:lnTo>
                  <a:lnTo>
                    <a:pt x="1270" y="200"/>
                  </a:lnTo>
                </a:path>
              </a:pathLst>
            </a:custGeom>
            <a:grpFill/>
            <a:ln w="12700" cap="rnd">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grpSp>
      <p:sp>
        <p:nvSpPr>
          <p:cNvPr id="25" name="Shape 197"/>
          <p:cNvSpPr/>
          <p:nvPr/>
        </p:nvSpPr>
        <p:spPr>
          <a:xfrm>
            <a:off x="4462567" y="1352409"/>
            <a:ext cx="1098550" cy="708024"/>
          </a:xfrm>
          <a:prstGeom prst="rect">
            <a:avLst/>
          </a:prstGeom>
          <a:noFill/>
          <a:ln>
            <a:noFill/>
          </a:ln>
        </p:spPr>
        <p:txBody>
          <a:bodyPr lIns="92075" tIns="46025" rIns="92075" bIns="46025" anchor="t" anchorCtr="0">
            <a:noAutofit/>
          </a:bodyPr>
          <a:lstStyle/>
          <a:p>
            <a:pPr marL="0" marR="0" lvl="0" indent="0" algn="l" rtl="0">
              <a:spcBef>
                <a:spcPts val="0"/>
              </a:spcBef>
              <a:buClr>
                <a:schemeClr val="dk1"/>
              </a:buClr>
              <a:buSzPct val="25000"/>
              <a:buFont typeface="Arial"/>
              <a:buNone/>
            </a:pPr>
            <a:r>
              <a:rPr lang="en-US" sz="2000" b="1" i="0" u="none" strike="noStrike" cap="none" baseline="0" dirty="0">
                <a:solidFill>
                  <a:schemeClr val="dk1"/>
                </a:solidFill>
                <a:latin typeface="Arial"/>
                <a:ea typeface="Arial"/>
                <a:cs typeface="Arial"/>
                <a:sym typeface="Arial"/>
              </a:rPr>
              <a:t>Home</a:t>
            </a:r>
          </a:p>
          <a:p>
            <a:pPr marL="0" marR="0" lvl="0" indent="0" algn="l" rtl="0">
              <a:spcBef>
                <a:spcPts val="0"/>
              </a:spcBef>
              <a:buClr>
                <a:schemeClr val="dk1"/>
              </a:buClr>
              <a:buSzPct val="25000"/>
              <a:buFont typeface="Arial"/>
              <a:buNone/>
            </a:pPr>
            <a:r>
              <a:rPr lang="en-US" sz="2000" b="1" i="0" u="none" strike="noStrike" cap="none" baseline="0" dirty="0">
                <a:solidFill>
                  <a:schemeClr val="dk1"/>
                </a:solidFill>
                <a:latin typeface="Arial"/>
                <a:ea typeface="Arial"/>
                <a:cs typeface="Arial"/>
                <a:sym typeface="Arial"/>
              </a:rPr>
              <a:t>Safety</a:t>
            </a:r>
          </a:p>
        </p:txBody>
      </p:sp>
      <p:grpSp>
        <p:nvGrpSpPr>
          <p:cNvPr id="26" name="Shape 198"/>
          <p:cNvGrpSpPr/>
          <p:nvPr/>
        </p:nvGrpSpPr>
        <p:grpSpPr>
          <a:xfrm>
            <a:off x="6153786" y="1209024"/>
            <a:ext cx="1588038" cy="1484479"/>
            <a:chOff x="513" y="2129"/>
            <a:chExt cx="1162" cy="970"/>
          </a:xfrm>
        </p:grpSpPr>
        <p:sp>
          <p:nvSpPr>
            <p:cNvPr id="27" name="Shape 199"/>
            <p:cNvSpPr/>
            <p:nvPr/>
          </p:nvSpPr>
          <p:spPr>
            <a:xfrm>
              <a:off x="513" y="2129"/>
              <a:ext cx="1162" cy="970"/>
            </a:xfrm>
            <a:custGeom>
              <a:avLst/>
              <a:gdLst/>
              <a:ahLst/>
              <a:cxnLst/>
              <a:rect l="0" t="0" r="0" b="0"/>
              <a:pathLst>
                <a:path w="1163" h="971" extrusionOk="0">
                  <a:moveTo>
                    <a:pt x="0" y="796"/>
                  </a:moveTo>
                  <a:lnTo>
                    <a:pt x="153" y="0"/>
                  </a:lnTo>
                  <a:lnTo>
                    <a:pt x="1111" y="0"/>
                  </a:lnTo>
                  <a:lnTo>
                    <a:pt x="1103" y="12"/>
                  </a:lnTo>
                  <a:lnTo>
                    <a:pt x="1099" y="30"/>
                  </a:lnTo>
                  <a:lnTo>
                    <a:pt x="1099" y="50"/>
                  </a:lnTo>
                  <a:lnTo>
                    <a:pt x="1103" y="67"/>
                  </a:lnTo>
                  <a:lnTo>
                    <a:pt x="1112" y="85"/>
                  </a:lnTo>
                  <a:lnTo>
                    <a:pt x="1122" y="102"/>
                  </a:lnTo>
                  <a:lnTo>
                    <a:pt x="1131" y="116"/>
                  </a:lnTo>
                  <a:lnTo>
                    <a:pt x="1140" y="131"/>
                  </a:lnTo>
                  <a:lnTo>
                    <a:pt x="1147" y="146"/>
                  </a:lnTo>
                  <a:lnTo>
                    <a:pt x="1156" y="165"/>
                  </a:lnTo>
                  <a:lnTo>
                    <a:pt x="1160" y="181"/>
                  </a:lnTo>
                  <a:lnTo>
                    <a:pt x="1162" y="198"/>
                  </a:lnTo>
                  <a:lnTo>
                    <a:pt x="1162" y="213"/>
                  </a:lnTo>
                  <a:lnTo>
                    <a:pt x="1161" y="230"/>
                  </a:lnTo>
                  <a:lnTo>
                    <a:pt x="1158" y="241"/>
                  </a:lnTo>
                  <a:lnTo>
                    <a:pt x="1154" y="258"/>
                  </a:lnTo>
                  <a:lnTo>
                    <a:pt x="1149" y="271"/>
                  </a:lnTo>
                  <a:lnTo>
                    <a:pt x="1140" y="282"/>
                  </a:lnTo>
                  <a:lnTo>
                    <a:pt x="1131" y="293"/>
                  </a:lnTo>
                  <a:lnTo>
                    <a:pt x="1118" y="300"/>
                  </a:lnTo>
                  <a:lnTo>
                    <a:pt x="1097" y="305"/>
                  </a:lnTo>
                  <a:lnTo>
                    <a:pt x="1080" y="303"/>
                  </a:lnTo>
                  <a:lnTo>
                    <a:pt x="1064" y="297"/>
                  </a:lnTo>
                  <a:lnTo>
                    <a:pt x="1044" y="288"/>
                  </a:lnTo>
                  <a:lnTo>
                    <a:pt x="1023" y="277"/>
                  </a:lnTo>
                  <a:lnTo>
                    <a:pt x="1010" y="267"/>
                  </a:lnTo>
                  <a:lnTo>
                    <a:pt x="994" y="256"/>
                  </a:lnTo>
                  <a:lnTo>
                    <a:pt x="980" y="247"/>
                  </a:lnTo>
                  <a:lnTo>
                    <a:pt x="968" y="238"/>
                  </a:lnTo>
                  <a:lnTo>
                    <a:pt x="954" y="230"/>
                  </a:lnTo>
                  <a:lnTo>
                    <a:pt x="939" y="226"/>
                  </a:lnTo>
                  <a:lnTo>
                    <a:pt x="922" y="224"/>
                  </a:lnTo>
                  <a:lnTo>
                    <a:pt x="907" y="227"/>
                  </a:lnTo>
                  <a:lnTo>
                    <a:pt x="890" y="233"/>
                  </a:lnTo>
                  <a:lnTo>
                    <a:pt x="877" y="242"/>
                  </a:lnTo>
                  <a:lnTo>
                    <a:pt x="864" y="253"/>
                  </a:lnTo>
                  <a:lnTo>
                    <a:pt x="850" y="268"/>
                  </a:lnTo>
                  <a:lnTo>
                    <a:pt x="839" y="285"/>
                  </a:lnTo>
                  <a:lnTo>
                    <a:pt x="827" y="308"/>
                  </a:lnTo>
                  <a:lnTo>
                    <a:pt x="822" y="328"/>
                  </a:lnTo>
                  <a:lnTo>
                    <a:pt x="818" y="348"/>
                  </a:lnTo>
                  <a:lnTo>
                    <a:pt x="819" y="371"/>
                  </a:lnTo>
                  <a:lnTo>
                    <a:pt x="820" y="390"/>
                  </a:lnTo>
                  <a:lnTo>
                    <a:pt x="826" y="413"/>
                  </a:lnTo>
                  <a:lnTo>
                    <a:pt x="833" y="432"/>
                  </a:lnTo>
                  <a:lnTo>
                    <a:pt x="843" y="451"/>
                  </a:lnTo>
                  <a:lnTo>
                    <a:pt x="854" y="467"/>
                  </a:lnTo>
                  <a:lnTo>
                    <a:pt x="868" y="480"/>
                  </a:lnTo>
                  <a:lnTo>
                    <a:pt x="883" y="494"/>
                  </a:lnTo>
                  <a:lnTo>
                    <a:pt x="905" y="506"/>
                  </a:lnTo>
                  <a:lnTo>
                    <a:pt x="928" y="515"/>
                  </a:lnTo>
                  <a:lnTo>
                    <a:pt x="953" y="522"/>
                  </a:lnTo>
                  <a:lnTo>
                    <a:pt x="980" y="525"/>
                  </a:lnTo>
                  <a:lnTo>
                    <a:pt x="1014" y="523"/>
                  </a:lnTo>
                  <a:lnTo>
                    <a:pt x="1037" y="522"/>
                  </a:lnTo>
                  <a:lnTo>
                    <a:pt x="1061" y="520"/>
                  </a:lnTo>
                  <a:lnTo>
                    <a:pt x="1083" y="525"/>
                  </a:lnTo>
                  <a:lnTo>
                    <a:pt x="1099" y="534"/>
                  </a:lnTo>
                  <a:lnTo>
                    <a:pt x="1112" y="551"/>
                  </a:lnTo>
                  <a:lnTo>
                    <a:pt x="1121" y="570"/>
                  </a:lnTo>
                  <a:lnTo>
                    <a:pt x="1122" y="590"/>
                  </a:lnTo>
                  <a:lnTo>
                    <a:pt x="1121" y="607"/>
                  </a:lnTo>
                  <a:lnTo>
                    <a:pt x="1115" y="627"/>
                  </a:lnTo>
                  <a:lnTo>
                    <a:pt x="1105" y="651"/>
                  </a:lnTo>
                  <a:lnTo>
                    <a:pt x="1097" y="671"/>
                  </a:lnTo>
                  <a:lnTo>
                    <a:pt x="1086" y="694"/>
                  </a:lnTo>
                  <a:lnTo>
                    <a:pt x="1075" y="717"/>
                  </a:lnTo>
                  <a:lnTo>
                    <a:pt x="1062" y="741"/>
                  </a:lnTo>
                  <a:lnTo>
                    <a:pt x="978" y="741"/>
                  </a:lnTo>
                  <a:lnTo>
                    <a:pt x="946" y="738"/>
                  </a:lnTo>
                  <a:lnTo>
                    <a:pt x="914" y="735"/>
                  </a:lnTo>
                  <a:lnTo>
                    <a:pt x="876" y="732"/>
                  </a:lnTo>
                  <a:lnTo>
                    <a:pt x="837" y="728"/>
                  </a:lnTo>
                  <a:lnTo>
                    <a:pt x="791" y="723"/>
                  </a:lnTo>
                  <a:lnTo>
                    <a:pt x="755" y="720"/>
                  </a:lnTo>
                  <a:lnTo>
                    <a:pt x="729" y="721"/>
                  </a:lnTo>
                  <a:lnTo>
                    <a:pt x="704" y="726"/>
                  </a:lnTo>
                  <a:lnTo>
                    <a:pt x="688" y="732"/>
                  </a:lnTo>
                  <a:lnTo>
                    <a:pt x="676" y="741"/>
                  </a:lnTo>
                  <a:lnTo>
                    <a:pt x="666" y="753"/>
                  </a:lnTo>
                  <a:lnTo>
                    <a:pt x="662" y="767"/>
                  </a:lnTo>
                  <a:lnTo>
                    <a:pt x="665" y="781"/>
                  </a:lnTo>
                  <a:lnTo>
                    <a:pt x="670" y="796"/>
                  </a:lnTo>
                  <a:lnTo>
                    <a:pt x="680" y="814"/>
                  </a:lnTo>
                  <a:lnTo>
                    <a:pt x="688" y="831"/>
                  </a:lnTo>
                  <a:lnTo>
                    <a:pt x="693" y="850"/>
                  </a:lnTo>
                  <a:lnTo>
                    <a:pt x="693" y="868"/>
                  </a:lnTo>
                  <a:lnTo>
                    <a:pt x="688" y="886"/>
                  </a:lnTo>
                  <a:lnTo>
                    <a:pt x="679" y="903"/>
                  </a:lnTo>
                  <a:lnTo>
                    <a:pt x="668" y="918"/>
                  </a:lnTo>
                  <a:lnTo>
                    <a:pt x="652" y="932"/>
                  </a:lnTo>
                  <a:lnTo>
                    <a:pt x="634" y="944"/>
                  </a:lnTo>
                  <a:lnTo>
                    <a:pt x="615" y="953"/>
                  </a:lnTo>
                  <a:lnTo>
                    <a:pt x="594" y="959"/>
                  </a:lnTo>
                  <a:lnTo>
                    <a:pt x="574" y="964"/>
                  </a:lnTo>
                  <a:lnTo>
                    <a:pt x="554" y="967"/>
                  </a:lnTo>
                  <a:lnTo>
                    <a:pt x="534" y="970"/>
                  </a:lnTo>
                  <a:lnTo>
                    <a:pt x="516" y="970"/>
                  </a:lnTo>
                  <a:lnTo>
                    <a:pt x="498" y="967"/>
                  </a:lnTo>
                  <a:lnTo>
                    <a:pt x="481" y="964"/>
                  </a:lnTo>
                  <a:lnTo>
                    <a:pt x="466" y="959"/>
                  </a:lnTo>
                  <a:lnTo>
                    <a:pt x="453" y="955"/>
                  </a:lnTo>
                  <a:lnTo>
                    <a:pt x="440" y="946"/>
                  </a:lnTo>
                  <a:lnTo>
                    <a:pt x="428" y="937"/>
                  </a:lnTo>
                  <a:lnTo>
                    <a:pt x="419" y="923"/>
                  </a:lnTo>
                  <a:lnTo>
                    <a:pt x="406" y="908"/>
                  </a:lnTo>
                  <a:lnTo>
                    <a:pt x="396" y="892"/>
                  </a:lnTo>
                  <a:lnTo>
                    <a:pt x="387" y="879"/>
                  </a:lnTo>
                  <a:lnTo>
                    <a:pt x="376" y="860"/>
                  </a:lnTo>
                  <a:lnTo>
                    <a:pt x="364" y="843"/>
                  </a:lnTo>
                  <a:lnTo>
                    <a:pt x="351" y="827"/>
                  </a:lnTo>
                  <a:lnTo>
                    <a:pt x="335" y="810"/>
                  </a:lnTo>
                  <a:lnTo>
                    <a:pt x="320" y="798"/>
                  </a:lnTo>
                  <a:lnTo>
                    <a:pt x="303" y="787"/>
                  </a:lnTo>
                  <a:lnTo>
                    <a:pt x="285" y="779"/>
                  </a:lnTo>
                  <a:lnTo>
                    <a:pt x="266" y="773"/>
                  </a:lnTo>
                  <a:lnTo>
                    <a:pt x="241" y="769"/>
                  </a:lnTo>
                  <a:lnTo>
                    <a:pt x="213" y="767"/>
                  </a:lnTo>
                  <a:lnTo>
                    <a:pt x="189" y="766"/>
                  </a:lnTo>
                  <a:lnTo>
                    <a:pt x="167" y="766"/>
                  </a:lnTo>
                  <a:lnTo>
                    <a:pt x="141" y="767"/>
                  </a:lnTo>
                  <a:lnTo>
                    <a:pt x="117" y="772"/>
                  </a:lnTo>
                  <a:lnTo>
                    <a:pt x="92" y="776"/>
                  </a:lnTo>
                  <a:lnTo>
                    <a:pt x="64" y="782"/>
                  </a:lnTo>
                  <a:lnTo>
                    <a:pt x="36" y="789"/>
                  </a:lnTo>
                  <a:lnTo>
                    <a:pt x="0" y="796"/>
                  </a:lnTo>
                </a:path>
              </a:pathLst>
            </a:custGeom>
            <a:solidFill>
              <a:srgbClr val="66CCFF"/>
            </a:solidFill>
            <a:ln w="12700" cap="rnd">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8" name="Shape 200"/>
            <p:cNvSpPr/>
            <p:nvPr/>
          </p:nvSpPr>
          <p:spPr>
            <a:xfrm>
              <a:off x="562" y="2346"/>
              <a:ext cx="1063" cy="632"/>
            </a:xfrm>
            <a:prstGeom prst="rect">
              <a:avLst/>
            </a:prstGeom>
            <a:noFill/>
            <a:ln>
              <a:noFill/>
            </a:ln>
          </p:spPr>
          <p:txBody>
            <a:bodyPr lIns="92075" tIns="46025" rIns="92075" bIns="46025" anchor="t" anchorCtr="0">
              <a:noAutofit/>
            </a:bodyPr>
            <a:lstStyle/>
            <a:p>
              <a:pPr marL="0" marR="0" lvl="0" indent="0" algn="l" rtl="0">
                <a:spcBef>
                  <a:spcPts val="0"/>
                </a:spcBef>
                <a:buClr>
                  <a:schemeClr val="dk1"/>
                </a:buClr>
                <a:buSzPct val="25000"/>
                <a:buFont typeface="Arial"/>
                <a:buNone/>
              </a:pPr>
              <a:r>
                <a:rPr lang="en-US" sz="2000" b="1" i="0" u="none" strike="noStrike" cap="none" baseline="0" dirty="0">
                  <a:solidFill>
                    <a:schemeClr val="dk1"/>
                  </a:solidFill>
                  <a:latin typeface="Arial"/>
                  <a:ea typeface="Arial"/>
                  <a:cs typeface="Arial"/>
                  <a:sym typeface="Arial"/>
                </a:rPr>
                <a:t>Blood</a:t>
              </a:r>
              <a:br>
                <a:rPr lang="en-US" sz="2000" b="1" i="0" u="none" strike="noStrike" cap="none" baseline="0" dirty="0">
                  <a:solidFill>
                    <a:schemeClr val="dk1"/>
                  </a:solidFill>
                  <a:latin typeface="Arial"/>
                  <a:ea typeface="Arial"/>
                  <a:cs typeface="Arial"/>
                  <a:sym typeface="Arial"/>
                </a:rPr>
              </a:br>
              <a:r>
                <a:rPr lang="en-US" sz="2000" b="1" i="0" u="none" strike="noStrike" cap="none" baseline="0" dirty="0">
                  <a:solidFill>
                    <a:schemeClr val="dk1"/>
                  </a:solidFill>
                  <a:latin typeface="Arial"/>
                  <a:ea typeface="Arial"/>
                  <a:cs typeface="Arial"/>
                  <a:sym typeface="Arial"/>
                </a:rPr>
                <a:t>Pressure</a:t>
              </a:r>
            </a:p>
          </p:txBody>
        </p:sp>
      </p:grpSp>
      <p:grpSp>
        <p:nvGrpSpPr>
          <p:cNvPr id="29" name="Shape 201"/>
          <p:cNvGrpSpPr/>
          <p:nvPr/>
        </p:nvGrpSpPr>
        <p:grpSpPr>
          <a:xfrm>
            <a:off x="3616090" y="4324159"/>
            <a:ext cx="2022466" cy="1472439"/>
            <a:chOff x="346" y="2848"/>
            <a:chExt cx="2462" cy="1056"/>
          </a:xfrm>
        </p:grpSpPr>
        <p:sp>
          <p:nvSpPr>
            <p:cNvPr id="30" name="Shape 202"/>
            <p:cNvSpPr/>
            <p:nvPr/>
          </p:nvSpPr>
          <p:spPr>
            <a:xfrm>
              <a:off x="346" y="2848"/>
              <a:ext cx="2462" cy="1056"/>
            </a:xfrm>
            <a:custGeom>
              <a:avLst/>
              <a:gdLst/>
              <a:ahLst/>
              <a:cxnLst/>
              <a:rect l="0" t="0" r="0" b="0"/>
              <a:pathLst>
                <a:path w="1424" h="1057" extrusionOk="0">
                  <a:moveTo>
                    <a:pt x="167" y="76"/>
                  </a:moveTo>
                  <a:lnTo>
                    <a:pt x="0" y="862"/>
                  </a:lnTo>
                  <a:lnTo>
                    <a:pt x="21" y="860"/>
                  </a:lnTo>
                  <a:lnTo>
                    <a:pt x="45" y="857"/>
                  </a:lnTo>
                  <a:lnTo>
                    <a:pt x="88" y="848"/>
                  </a:lnTo>
                  <a:lnTo>
                    <a:pt x="120" y="841"/>
                  </a:lnTo>
                  <a:lnTo>
                    <a:pt x="160" y="831"/>
                  </a:lnTo>
                  <a:lnTo>
                    <a:pt x="205" y="819"/>
                  </a:lnTo>
                  <a:lnTo>
                    <a:pt x="246" y="805"/>
                  </a:lnTo>
                  <a:lnTo>
                    <a:pt x="285" y="790"/>
                  </a:lnTo>
                  <a:lnTo>
                    <a:pt x="330" y="773"/>
                  </a:lnTo>
                  <a:lnTo>
                    <a:pt x="359" y="766"/>
                  </a:lnTo>
                  <a:lnTo>
                    <a:pt x="384" y="761"/>
                  </a:lnTo>
                  <a:lnTo>
                    <a:pt x="406" y="760"/>
                  </a:lnTo>
                  <a:lnTo>
                    <a:pt x="427" y="760"/>
                  </a:lnTo>
                  <a:lnTo>
                    <a:pt x="458" y="764"/>
                  </a:lnTo>
                  <a:lnTo>
                    <a:pt x="479" y="769"/>
                  </a:lnTo>
                  <a:lnTo>
                    <a:pt x="501" y="776"/>
                  </a:lnTo>
                  <a:lnTo>
                    <a:pt x="516" y="786"/>
                  </a:lnTo>
                  <a:lnTo>
                    <a:pt x="527" y="796"/>
                  </a:lnTo>
                  <a:lnTo>
                    <a:pt x="536" y="813"/>
                  </a:lnTo>
                  <a:lnTo>
                    <a:pt x="538" y="825"/>
                  </a:lnTo>
                  <a:lnTo>
                    <a:pt x="537" y="842"/>
                  </a:lnTo>
                  <a:lnTo>
                    <a:pt x="531" y="859"/>
                  </a:lnTo>
                  <a:lnTo>
                    <a:pt x="518" y="880"/>
                  </a:lnTo>
                  <a:lnTo>
                    <a:pt x="504" y="905"/>
                  </a:lnTo>
                  <a:lnTo>
                    <a:pt x="495" y="927"/>
                  </a:lnTo>
                  <a:lnTo>
                    <a:pt x="491" y="944"/>
                  </a:lnTo>
                  <a:lnTo>
                    <a:pt x="490" y="963"/>
                  </a:lnTo>
                  <a:lnTo>
                    <a:pt x="491" y="976"/>
                  </a:lnTo>
                  <a:lnTo>
                    <a:pt x="498" y="995"/>
                  </a:lnTo>
                  <a:lnTo>
                    <a:pt x="511" y="1013"/>
                  </a:lnTo>
                  <a:lnTo>
                    <a:pt x="527" y="1028"/>
                  </a:lnTo>
                  <a:lnTo>
                    <a:pt x="544" y="1039"/>
                  </a:lnTo>
                  <a:lnTo>
                    <a:pt x="565" y="1046"/>
                  </a:lnTo>
                  <a:lnTo>
                    <a:pt x="588" y="1053"/>
                  </a:lnTo>
                  <a:lnTo>
                    <a:pt x="607" y="1056"/>
                  </a:lnTo>
                  <a:lnTo>
                    <a:pt x="626" y="1053"/>
                  </a:lnTo>
                  <a:lnTo>
                    <a:pt x="647" y="1048"/>
                  </a:lnTo>
                  <a:lnTo>
                    <a:pt x="666" y="1040"/>
                  </a:lnTo>
                  <a:lnTo>
                    <a:pt x="687" y="1030"/>
                  </a:lnTo>
                  <a:lnTo>
                    <a:pt x="709" y="1016"/>
                  </a:lnTo>
                  <a:lnTo>
                    <a:pt x="727" y="1002"/>
                  </a:lnTo>
                  <a:lnTo>
                    <a:pt x="743" y="989"/>
                  </a:lnTo>
                  <a:lnTo>
                    <a:pt x="755" y="972"/>
                  </a:lnTo>
                  <a:lnTo>
                    <a:pt x="765" y="952"/>
                  </a:lnTo>
                  <a:lnTo>
                    <a:pt x="771" y="931"/>
                  </a:lnTo>
                  <a:lnTo>
                    <a:pt x="773" y="905"/>
                  </a:lnTo>
                  <a:lnTo>
                    <a:pt x="780" y="885"/>
                  </a:lnTo>
                  <a:lnTo>
                    <a:pt x="786" y="876"/>
                  </a:lnTo>
                  <a:lnTo>
                    <a:pt x="798" y="865"/>
                  </a:lnTo>
                  <a:lnTo>
                    <a:pt x="819" y="854"/>
                  </a:lnTo>
                  <a:lnTo>
                    <a:pt x="847" y="844"/>
                  </a:lnTo>
                  <a:lnTo>
                    <a:pt x="876" y="834"/>
                  </a:lnTo>
                  <a:lnTo>
                    <a:pt x="903" y="825"/>
                  </a:lnTo>
                  <a:lnTo>
                    <a:pt x="930" y="818"/>
                  </a:lnTo>
                  <a:lnTo>
                    <a:pt x="971" y="810"/>
                  </a:lnTo>
                  <a:lnTo>
                    <a:pt x="1026" y="799"/>
                  </a:lnTo>
                  <a:lnTo>
                    <a:pt x="1089" y="793"/>
                  </a:lnTo>
                  <a:lnTo>
                    <a:pt x="1157" y="793"/>
                  </a:lnTo>
                  <a:lnTo>
                    <a:pt x="1224" y="793"/>
                  </a:lnTo>
                  <a:lnTo>
                    <a:pt x="1285" y="801"/>
                  </a:lnTo>
                  <a:lnTo>
                    <a:pt x="1293" y="787"/>
                  </a:lnTo>
                  <a:lnTo>
                    <a:pt x="1302" y="772"/>
                  </a:lnTo>
                  <a:lnTo>
                    <a:pt x="1313" y="758"/>
                  </a:lnTo>
                  <a:lnTo>
                    <a:pt x="1328" y="741"/>
                  </a:lnTo>
                  <a:lnTo>
                    <a:pt x="1339" y="729"/>
                  </a:lnTo>
                  <a:lnTo>
                    <a:pt x="1356" y="709"/>
                  </a:lnTo>
                  <a:lnTo>
                    <a:pt x="1370" y="693"/>
                  </a:lnTo>
                  <a:lnTo>
                    <a:pt x="1382" y="679"/>
                  </a:lnTo>
                  <a:lnTo>
                    <a:pt x="1395" y="662"/>
                  </a:lnTo>
                  <a:lnTo>
                    <a:pt x="1406" y="641"/>
                  </a:lnTo>
                  <a:lnTo>
                    <a:pt x="1410" y="627"/>
                  </a:lnTo>
                  <a:lnTo>
                    <a:pt x="1416" y="604"/>
                  </a:lnTo>
                  <a:lnTo>
                    <a:pt x="1421" y="586"/>
                  </a:lnTo>
                  <a:lnTo>
                    <a:pt x="1423" y="561"/>
                  </a:lnTo>
                  <a:lnTo>
                    <a:pt x="1417" y="542"/>
                  </a:lnTo>
                  <a:lnTo>
                    <a:pt x="1409" y="522"/>
                  </a:lnTo>
                  <a:lnTo>
                    <a:pt x="1399" y="509"/>
                  </a:lnTo>
                  <a:lnTo>
                    <a:pt x="1385" y="502"/>
                  </a:lnTo>
                  <a:lnTo>
                    <a:pt x="1371" y="496"/>
                  </a:lnTo>
                  <a:lnTo>
                    <a:pt x="1356" y="496"/>
                  </a:lnTo>
                  <a:lnTo>
                    <a:pt x="1341" y="496"/>
                  </a:lnTo>
                  <a:lnTo>
                    <a:pt x="1323" y="508"/>
                  </a:lnTo>
                  <a:lnTo>
                    <a:pt x="1309" y="525"/>
                  </a:lnTo>
                  <a:lnTo>
                    <a:pt x="1295" y="545"/>
                  </a:lnTo>
                  <a:lnTo>
                    <a:pt x="1279" y="569"/>
                  </a:lnTo>
                  <a:lnTo>
                    <a:pt x="1263" y="589"/>
                  </a:lnTo>
                  <a:lnTo>
                    <a:pt x="1246" y="604"/>
                  </a:lnTo>
                  <a:lnTo>
                    <a:pt x="1225" y="615"/>
                  </a:lnTo>
                  <a:lnTo>
                    <a:pt x="1202" y="622"/>
                  </a:lnTo>
                  <a:lnTo>
                    <a:pt x="1186" y="622"/>
                  </a:lnTo>
                  <a:lnTo>
                    <a:pt x="1168" y="618"/>
                  </a:lnTo>
                  <a:lnTo>
                    <a:pt x="1154" y="613"/>
                  </a:lnTo>
                  <a:lnTo>
                    <a:pt x="1140" y="607"/>
                  </a:lnTo>
                  <a:lnTo>
                    <a:pt x="1125" y="593"/>
                  </a:lnTo>
                  <a:lnTo>
                    <a:pt x="1115" y="581"/>
                  </a:lnTo>
                  <a:lnTo>
                    <a:pt x="1107" y="566"/>
                  </a:lnTo>
                  <a:lnTo>
                    <a:pt x="1103" y="551"/>
                  </a:lnTo>
                  <a:lnTo>
                    <a:pt x="1097" y="526"/>
                  </a:lnTo>
                  <a:lnTo>
                    <a:pt x="1096" y="505"/>
                  </a:lnTo>
                  <a:lnTo>
                    <a:pt x="1100" y="488"/>
                  </a:lnTo>
                  <a:lnTo>
                    <a:pt x="1110" y="470"/>
                  </a:lnTo>
                  <a:lnTo>
                    <a:pt x="1118" y="455"/>
                  </a:lnTo>
                  <a:lnTo>
                    <a:pt x="1133" y="436"/>
                  </a:lnTo>
                  <a:lnTo>
                    <a:pt x="1154" y="424"/>
                  </a:lnTo>
                  <a:lnTo>
                    <a:pt x="1170" y="415"/>
                  </a:lnTo>
                  <a:lnTo>
                    <a:pt x="1196" y="400"/>
                  </a:lnTo>
                  <a:lnTo>
                    <a:pt x="1221" y="384"/>
                  </a:lnTo>
                  <a:lnTo>
                    <a:pt x="1236" y="371"/>
                  </a:lnTo>
                  <a:lnTo>
                    <a:pt x="1250" y="358"/>
                  </a:lnTo>
                  <a:lnTo>
                    <a:pt x="1266" y="336"/>
                  </a:lnTo>
                  <a:lnTo>
                    <a:pt x="1271" y="311"/>
                  </a:lnTo>
                  <a:lnTo>
                    <a:pt x="1274" y="287"/>
                  </a:lnTo>
                  <a:lnTo>
                    <a:pt x="1275" y="267"/>
                  </a:lnTo>
                  <a:lnTo>
                    <a:pt x="1270" y="238"/>
                  </a:lnTo>
                  <a:lnTo>
                    <a:pt x="1263" y="217"/>
                  </a:lnTo>
                  <a:lnTo>
                    <a:pt x="1253" y="192"/>
                  </a:lnTo>
                  <a:lnTo>
                    <a:pt x="1243" y="169"/>
                  </a:lnTo>
                  <a:lnTo>
                    <a:pt x="1232" y="140"/>
                  </a:lnTo>
                  <a:lnTo>
                    <a:pt x="1222" y="116"/>
                  </a:lnTo>
                  <a:lnTo>
                    <a:pt x="1220" y="93"/>
                  </a:lnTo>
                  <a:lnTo>
                    <a:pt x="1218" y="70"/>
                  </a:lnTo>
                  <a:lnTo>
                    <a:pt x="1221" y="47"/>
                  </a:lnTo>
                  <a:lnTo>
                    <a:pt x="1221" y="23"/>
                  </a:lnTo>
                  <a:lnTo>
                    <a:pt x="1182" y="20"/>
                  </a:lnTo>
                  <a:lnTo>
                    <a:pt x="1129" y="20"/>
                  </a:lnTo>
                  <a:lnTo>
                    <a:pt x="1081" y="15"/>
                  </a:lnTo>
                  <a:lnTo>
                    <a:pt x="1043" y="12"/>
                  </a:lnTo>
                  <a:lnTo>
                    <a:pt x="1004" y="8"/>
                  </a:lnTo>
                  <a:lnTo>
                    <a:pt x="958" y="3"/>
                  </a:lnTo>
                  <a:lnTo>
                    <a:pt x="922" y="0"/>
                  </a:lnTo>
                  <a:lnTo>
                    <a:pt x="896" y="1"/>
                  </a:lnTo>
                  <a:lnTo>
                    <a:pt x="871" y="6"/>
                  </a:lnTo>
                  <a:lnTo>
                    <a:pt x="855" y="12"/>
                  </a:lnTo>
                  <a:lnTo>
                    <a:pt x="843" y="21"/>
                  </a:lnTo>
                  <a:lnTo>
                    <a:pt x="833" y="33"/>
                  </a:lnTo>
                  <a:lnTo>
                    <a:pt x="829" y="47"/>
                  </a:lnTo>
                  <a:lnTo>
                    <a:pt x="832" y="61"/>
                  </a:lnTo>
                  <a:lnTo>
                    <a:pt x="837" y="76"/>
                  </a:lnTo>
                  <a:lnTo>
                    <a:pt x="847" y="94"/>
                  </a:lnTo>
                  <a:lnTo>
                    <a:pt x="855" y="111"/>
                  </a:lnTo>
                  <a:lnTo>
                    <a:pt x="860" y="130"/>
                  </a:lnTo>
                  <a:lnTo>
                    <a:pt x="860" y="148"/>
                  </a:lnTo>
                  <a:lnTo>
                    <a:pt x="855" y="166"/>
                  </a:lnTo>
                  <a:lnTo>
                    <a:pt x="846" y="183"/>
                  </a:lnTo>
                  <a:lnTo>
                    <a:pt x="835" y="198"/>
                  </a:lnTo>
                  <a:lnTo>
                    <a:pt x="819" y="212"/>
                  </a:lnTo>
                  <a:lnTo>
                    <a:pt x="801" y="224"/>
                  </a:lnTo>
                  <a:lnTo>
                    <a:pt x="782" y="233"/>
                  </a:lnTo>
                  <a:lnTo>
                    <a:pt x="761" y="239"/>
                  </a:lnTo>
                  <a:lnTo>
                    <a:pt x="741" y="244"/>
                  </a:lnTo>
                  <a:lnTo>
                    <a:pt x="721" y="247"/>
                  </a:lnTo>
                  <a:lnTo>
                    <a:pt x="701" y="250"/>
                  </a:lnTo>
                  <a:lnTo>
                    <a:pt x="683" y="250"/>
                  </a:lnTo>
                  <a:lnTo>
                    <a:pt x="665" y="247"/>
                  </a:lnTo>
                  <a:lnTo>
                    <a:pt x="648" y="244"/>
                  </a:lnTo>
                  <a:lnTo>
                    <a:pt x="633" y="239"/>
                  </a:lnTo>
                  <a:lnTo>
                    <a:pt x="620" y="235"/>
                  </a:lnTo>
                  <a:lnTo>
                    <a:pt x="607" y="226"/>
                  </a:lnTo>
                  <a:lnTo>
                    <a:pt x="595" y="217"/>
                  </a:lnTo>
                  <a:lnTo>
                    <a:pt x="586" y="203"/>
                  </a:lnTo>
                  <a:lnTo>
                    <a:pt x="573" y="188"/>
                  </a:lnTo>
                  <a:lnTo>
                    <a:pt x="563" y="172"/>
                  </a:lnTo>
                  <a:lnTo>
                    <a:pt x="554" y="159"/>
                  </a:lnTo>
                  <a:lnTo>
                    <a:pt x="543" y="140"/>
                  </a:lnTo>
                  <a:lnTo>
                    <a:pt x="531" y="123"/>
                  </a:lnTo>
                  <a:lnTo>
                    <a:pt x="518" y="107"/>
                  </a:lnTo>
                  <a:lnTo>
                    <a:pt x="502" y="90"/>
                  </a:lnTo>
                  <a:lnTo>
                    <a:pt x="487" y="78"/>
                  </a:lnTo>
                  <a:lnTo>
                    <a:pt x="470" y="67"/>
                  </a:lnTo>
                  <a:lnTo>
                    <a:pt x="452" y="59"/>
                  </a:lnTo>
                  <a:lnTo>
                    <a:pt x="433" y="53"/>
                  </a:lnTo>
                  <a:lnTo>
                    <a:pt x="408" y="49"/>
                  </a:lnTo>
                  <a:lnTo>
                    <a:pt x="380" y="47"/>
                  </a:lnTo>
                  <a:lnTo>
                    <a:pt x="356" y="46"/>
                  </a:lnTo>
                  <a:lnTo>
                    <a:pt x="334" y="46"/>
                  </a:lnTo>
                  <a:lnTo>
                    <a:pt x="308" y="47"/>
                  </a:lnTo>
                  <a:lnTo>
                    <a:pt x="284" y="52"/>
                  </a:lnTo>
                  <a:lnTo>
                    <a:pt x="259" y="56"/>
                  </a:lnTo>
                  <a:lnTo>
                    <a:pt x="231" y="62"/>
                  </a:lnTo>
                  <a:lnTo>
                    <a:pt x="203" y="69"/>
                  </a:lnTo>
                  <a:lnTo>
                    <a:pt x="167" y="76"/>
                  </a:lnTo>
                </a:path>
              </a:pathLst>
            </a:custGeom>
            <a:solidFill>
              <a:srgbClr val="FFFF99"/>
            </a:solidFill>
            <a:ln w="12700" cap="rnd">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31" name="Shape 203"/>
            <p:cNvSpPr/>
            <p:nvPr/>
          </p:nvSpPr>
          <p:spPr>
            <a:xfrm>
              <a:off x="558" y="3210"/>
              <a:ext cx="1671" cy="271"/>
            </a:xfrm>
            <a:prstGeom prst="rect">
              <a:avLst/>
            </a:prstGeom>
            <a:solidFill>
              <a:srgbClr val="FFFF99"/>
            </a:solidFill>
            <a:ln>
              <a:noFill/>
            </a:ln>
          </p:spPr>
          <p:txBody>
            <a:bodyPr lIns="92075" tIns="46025" rIns="92075" bIns="46025" anchor="t" anchorCtr="0">
              <a:noAutofit/>
            </a:bodyPr>
            <a:lstStyle/>
            <a:p>
              <a:pPr marL="0" marR="0" lvl="0" indent="0" algn="l" rtl="0">
                <a:spcBef>
                  <a:spcPts val="0"/>
                </a:spcBef>
                <a:buClr>
                  <a:schemeClr val="dk1"/>
                </a:buClr>
                <a:buSzPct val="25000"/>
                <a:buFont typeface="Arial"/>
                <a:buNone/>
              </a:pPr>
              <a:r>
                <a:rPr lang="en-US" sz="2000" b="1" i="0" u="none" strike="noStrike" cap="none" baseline="0" dirty="0">
                  <a:solidFill>
                    <a:schemeClr val="dk1"/>
                  </a:solidFill>
                  <a:latin typeface="Arial"/>
                  <a:ea typeface="Arial"/>
                  <a:cs typeface="Arial"/>
                  <a:sym typeface="Arial"/>
                </a:rPr>
                <a:t>Dizziness</a:t>
              </a:r>
            </a:p>
          </p:txBody>
        </p:sp>
      </p:grpSp>
      <p:grpSp>
        <p:nvGrpSpPr>
          <p:cNvPr id="32" name="Shape 204"/>
          <p:cNvGrpSpPr/>
          <p:nvPr/>
        </p:nvGrpSpPr>
        <p:grpSpPr>
          <a:xfrm>
            <a:off x="5716113" y="4261974"/>
            <a:ext cx="2167501" cy="1588817"/>
            <a:chOff x="1443" y="2569"/>
            <a:chExt cx="1663" cy="1194"/>
          </a:xfrm>
        </p:grpSpPr>
        <p:sp>
          <p:nvSpPr>
            <p:cNvPr id="33" name="Shape 205"/>
            <p:cNvSpPr/>
            <p:nvPr/>
          </p:nvSpPr>
          <p:spPr>
            <a:xfrm>
              <a:off x="1443" y="2569"/>
              <a:ext cx="1663" cy="1194"/>
            </a:xfrm>
            <a:custGeom>
              <a:avLst/>
              <a:gdLst/>
              <a:ahLst/>
              <a:cxnLst/>
              <a:rect l="0" t="0" r="0" b="0"/>
              <a:pathLst>
                <a:path w="1581" h="1095" extrusionOk="0">
                  <a:moveTo>
                    <a:pt x="1299" y="217"/>
                  </a:moveTo>
                  <a:lnTo>
                    <a:pt x="1304" y="244"/>
                  </a:lnTo>
                  <a:lnTo>
                    <a:pt x="1309" y="265"/>
                  </a:lnTo>
                  <a:lnTo>
                    <a:pt x="1310" y="282"/>
                  </a:lnTo>
                  <a:lnTo>
                    <a:pt x="1306" y="300"/>
                  </a:lnTo>
                  <a:lnTo>
                    <a:pt x="1299" y="326"/>
                  </a:lnTo>
                  <a:lnTo>
                    <a:pt x="1291" y="352"/>
                  </a:lnTo>
                  <a:lnTo>
                    <a:pt x="1282" y="377"/>
                  </a:lnTo>
                  <a:lnTo>
                    <a:pt x="1274" y="400"/>
                  </a:lnTo>
                  <a:lnTo>
                    <a:pt x="1263" y="429"/>
                  </a:lnTo>
                  <a:lnTo>
                    <a:pt x="1253" y="451"/>
                  </a:lnTo>
                  <a:lnTo>
                    <a:pt x="1246" y="471"/>
                  </a:lnTo>
                  <a:lnTo>
                    <a:pt x="1239" y="499"/>
                  </a:lnTo>
                  <a:lnTo>
                    <a:pt x="1232" y="522"/>
                  </a:lnTo>
                  <a:lnTo>
                    <a:pt x="1231" y="545"/>
                  </a:lnTo>
                  <a:lnTo>
                    <a:pt x="1235" y="569"/>
                  </a:lnTo>
                  <a:lnTo>
                    <a:pt x="1242" y="590"/>
                  </a:lnTo>
                  <a:lnTo>
                    <a:pt x="1256" y="609"/>
                  </a:lnTo>
                  <a:lnTo>
                    <a:pt x="1270" y="619"/>
                  </a:lnTo>
                  <a:lnTo>
                    <a:pt x="1291" y="621"/>
                  </a:lnTo>
                  <a:lnTo>
                    <a:pt x="1314" y="619"/>
                  </a:lnTo>
                  <a:lnTo>
                    <a:pt x="1331" y="612"/>
                  </a:lnTo>
                  <a:lnTo>
                    <a:pt x="1350" y="602"/>
                  </a:lnTo>
                  <a:lnTo>
                    <a:pt x="1366" y="589"/>
                  </a:lnTo>
                  <a:lnTo>
                    <a:pt x="1378" y="570"/>
                  </a:lnTo>
                  <a:lnTo>
                    <a:pt x="1385" y="549"/>
                  </a:lnTo>
                  <a:lnTo>
                    <a:pt x="1388" y="526"/>
                  </a:lnTo>
                  <a:lnTo>
                    <a:pt x="1398" y="505"/>
                  </a:lnTo>
                  <a:lnTo>
                    <a:pt x="1410" y="487"/>
                  </a:lnTo>
                  <a:lnTo>
                    <a:pt x="1428" y="473"/>
                  </a:lnTo>
                  <a:lnTo>
                    <a:pt x="1446" y="465"/>
                  </a:lnTo>
                  <a:lnTo>
                    <a:pt x="1466" y="462"/>
                  </a:lnTo>
                  <a:lnTo>
                    <a:pt x="1481" y="461"/>
                  </a:lnTo>
                  <a:lnTo>
                    <a:pt x="1500" y="464"/>
                  </a:lnTo>
                  <a:lnTo>
                    <a:pt x="1520" y="470"/>
                  </a:lnTo>
                  <a:lnTo>
                    <a:pt x="1538" y="477"/>
                  </a:lnTo>
                  <a:lnTo>
                    <a:pt x="1551" y="493"/>
                  </a:lnTo>
                  <a:lnTo>
                    <a:pt x="1562" y="508"/>
                  </a:lnTo>
                  <a:lnTo>
                    <a:pt x="1573" y="522"/>
                  </a:lnTo>
                  <a:lnTo>
                    <a:pt x="1578" y="541"/>
                  </a:lnTo>
                  <a:lnTo>
                    <a:pt x="1580" y="560"/>
                  </a:lnTo>
                  <a:lnTo>
                    <a:pt x="1577" y="580"/>
                  </a:lnTo>
                  <a:lnTo>
                    <a:pt x="1571" y="596"/>
                  </a:lnTo>
                  <a:lnTo>
                    <a:pt x="1567" y="610"/>
                  </a:lnTo>
                  <a:lnTo>
                    <a:pt x="1560" y="628"/>
                  </a:lnTo>
                  <a:lnTo>
                    <a:pt x="1545" y="651"/>
                  </a:lnTo>
                  <a:lnTo>
                    <a:pt x="1531" y="670"/>
                  </a:lnTo>
                  <a:lnTo>
                    <a:pt x="1514" y="688"/>
                  </a:lnTo>
                  <a:lnTo>
                    <a:pt x="1496" y="705"/>
                  </a:lnTo>
                  <a:lnTo>
                    <a:pt x="1477" y="720"/>
                  </a:lnTo>
                  <a:lnTo>
                    <a:pt x="1460" y="728"/>
                  </a:lnTo>
                  <a:lnTo>
                    <a:pt x="1442" y="732"/>
                  </a:lnTo>
                  <a:lnTo>
                    <a:pt x="1418" y="737"/>
                  </a:lnTo>
                  <a:lnTo>
                    <a:pt x="1402" y="741"/>
                  </a:lnTo>
                  <a:lnTo>
                    <a:pt x="1381" y="749"/>
                  </a:lnTo>
                  <a:lnTo>
                    <a:pt x="1363" y="758"/>
                  </a:lnTo>
                  <a:lnTo>
                    <a:pt x="1346" y="769"/>
                  </a:lnTo>
                  <a:lnTo>
                    <a:pt x="1334" y="783"/>
                  </a:lnTo>
                  <a:lnTo>
                    <a:pt x="1320" y="795"/>
                  </a:lnTo>
                  <a:lnTo>
                    <a:pt x="1307" y="810"/>
                  </a:lnTo>
                  <a:lnTo>
                    <a:pt x="1295" y="830"/>
                  </a:lnTo>
                  <a:lnTo>
                    <a:pt x="1285" y="851"/>
                  </a:lnTo>
                  <a:lnTo>
                    <a:pt x="1278" y="874"/>
                  </a:lnTo>
                  <a:lnTo>
                    <a:pt x="1274" y="898"/>
                  </a:lnTo>
                  <a:lnTo>
                    <a:pt x="1274" y="920"/>
                  </a:lnTo>
                  <a:lnTo>
                    <a:pt x="1278" y="944"/>
                  </a:lnTo>
                  <a:lnTo>
                    <a:pt x="1282" y="966"/>
                  </a:lnTo>
                  <a:lnTo>
                    <a:pt x="1285" y="988"/>
                  </a:lnTo>
                  <a:lnTo>
                    <a:pt x="1275" y="984"/>
                  </a:lnTo>
                  <a:lnTo>
                    <a:pt x="1260" y="976"/>
                  </a:lnTo>
                  <a:lnTo>
                    <a:pt x="1245" y="970"/>
                  </a:lnTo>
                  <a:lnTo>
                    <a:pt x="1228" y="967"/>
                  </a:lnTo>
                  <a:lnTo>
                    <a:pt x="1210" y="964"/>
                  </a:lnTo>
                  <a:lnTo>
                    <a:pt x="1189" y="966"/>
                  </a:lnTo>
                  <a:lnTo>
                    <a:pt x="1165" y="970"/>
                  </a:lnTo>
                  <a:lnTo>
                    <a:pt x="1145" y="975"/>
                  </a:lnTo>
                  <a:lnTo>
                    <a:pt x="1117" y="982"/>
                  </a:lnTo>
                  <a:lnTo>
                    <a:pt x="1089" y="992"/>
                  </a:lnTo>
                  <a:lnTo>
                    <a:pt x="1063" y="1001"/>
                  </a:lnTo>
                  <a:lnTo>
                    <a:pt x="1036" y="1011"/>
                  </a:lnTo>
                  <a:lnTo>
                    <a:pt x="1014" y="1022"/>
                  </a:lnTo>
                  <a:lnTo>
                    <a:pt x="990" y="1034"/>
                  </a:lnTo>
                  <a:lnTo>
                    <a:pt x="964" y="1045"/>
                  </a:lnTo>
                  <a:lnTo>
                    <a:pt x="939" y="1054"/>
                  </a:lnTo>
                  <a:lnTo>
                    <a:pt x="907" y="1066"/>
                  </a:lnTo>
                  <a:lnTo>
                    <a:pt x="875" y="1079"/>
                  </a:lnTo>
                  <a:lnTo>
                    <a:pt x="851" y="1086"/>
                  </a:lnTo>
                  <a:lnTo>
                    <a:pt x="821" y="1091"/>
                  </a:lnTo>
                  <a:lnTo>
                    <a:pt x="794" y="1094"/>
                  </a:lnTo>
                  <a:lnTo>
                    <a:pt x="762" y="1091"/>
                  </a:lnTo>
                  <a:lnTo>
                    <a:pt x="739" y="1086"/>
                  </a:lnTo>
                  <a:lnTo>
                    <a:pt x="716" y="1079"/>
                  </a:lnTo>
                  <a:lnTo>
                    <a:pt x="701" y="1068"/>
                  </a:lnTo>
                  <a:lnTo>
                    <a:pt x="690" y="1053"/>
                  </a:lnTo>
                  <a:lnTo>
                    <a:pt x="683" y="1031"/>
                  </a:lnTo>
                  <a:lnTo>
                    <a:pt x="683" y="1013"/>
                  </a:lnTo>
                  <a:lnTo>
                    <a:pt x="689" y="996"/>
                  </a:lnTo>
                  <a:lnTo>
                    <a:pt x="697" y="979"/>
                  </a:lnTo>
                  <a:lnTo>
                    <a:pt x="709" y="963"/>
                  </a:lnTo>
                  <a:lnTo>
                    <a:pt x="726" y="946"/>
                  </a:lnTo>
                  <a:lnTo>
                    <a:pt x="747" y="929"/>
                  </a:lnTo>
                  <a:lnTo>
                    <a:pt x="769" y="918"/>
                  </a:lnTo>
                  <a:lnTo>
                    <a:pt x="796" y="909"/>
                  </a:lnTo>
                  <a:lnTo>
                    <a:pt x="816" y="903"/>
                  </a:lnTo>
                  <a:lnTo>
                    <a:pt x="837" y="895"/>
                  </a:lnTo>
                  <a:lnTo>
                    <a:pt x="861" y="886"/>
                  </a:lnTo>
                  <a:lnTo>
                    <a:pt x="883" y="874"/>
                  </a:lnTo>
                  <a:lnTo>
                    <a:pt x="901" y="863"/>
                  </a:lnTo>
                  <a:lnTo>
                    <a:pt x="914" y="851"/>
                  </a:lnTo>
                  <a:lnTo>
                    <a:pt x="918" y="837"/>
                  </a:lnTo>
                  <a:lnTo>
                    <a:pt x="915" y="822"/>
                  </a:lnTo>
                  <a:lnTo>
                    <a:pt x="905" y="807"/>
                  </a:lnTo>
                  <a:lnTo>
                    <a:pt x="890" y="795"/>
                  </a:lnTo>
                  <a:lnTo>
                    <a:pt x="878" y="787"/>
                  </a:lnTo>
                  <a:lnTo>
                    <a:pt x="864" y="783"/>
                  </a:lnTo>
                  <a:lnTo>
                    <a:pt x="841" y="779"/>
                  </a:lnTo>
                  <a:lnTo>
                    <a:pt x="815" y="779"/>
                  </a:lnTo>
                  <a:lnTo>
                    <a:pt x="789" y="781"/>
                  </a:lnTo>
                  <a:lnTo>
                    <a:pt x="764" y="784"/>
                  </a:lnTo>
                  <a:lnTo>
                    <a:pt x="740" y="789"/>
                  </a:lnTo>
                  <a:lnTo>
                    <a:pt x="719" y="795"/>
                  </a:lnTo>
                  <a:lnTo>
                    <a:pt x="697" y="802"/>
                  </a:lnTo>
                  <a:lnTo>
                    <a:pt x="670" y="813"/>
                  </a:lnTo>
                  <a:lnTo>
                    <a:pt x="647" y="825"/>
                  </a:lnTo>
                  <a:lnTo>
                    <a:pt x="626" y="836"/>
                  </a:lnTo>
                  <a:lnTo>
                    <a:pt x="598" y="853"/>
                  </a:lnTo>
                  <a:lnTo>
                    <a:pt x="572" y="871"/>
                  </a:lnTo>
                  <a:lnTo>
                    <a:pt x="547" y="886"/>
                  </a:lnTo>
                  <a:lnTo>
                    <a:pt x="523" y="903"/>
                  </a:lnTo>
                  <a:lnTo>
                    <a:pt x="495" y="920"/>
                  </a:lnTo>
                  <a:lnTo>
                    <a:pt x="469" y="934"/>
                  </a:lnTo>
                  <a:lnTo>
                    <a:pt x="440" y="946"/>
                  </a:lnTo>
                  <a:lnTo>
                    <a:pt x="409" y="956"/>
                  </a:lnTo>
                  <a:lnTo>
                    <a:pt x="378" y="964"/>
                  </a:lnTo>
                  <a:lnTo>
                    <a:pt x="342" y="970"/>
                  </a:lnTo>
                  <a:lnTo>
                    <a:pt x="313" y="975"/>
                  </a:lnTo>
                  <a:lnTo>
                    <a:pt x="271" y="979"/>
                  </a:lnTo>
                  <a:lnTo>
                    <a:pt x="241" y="982"/>
                  </a:lnTo>
                  <a:lnTo>
                    <a:pt x="210" y="981"/>
                  </a:lnTo>
                  <a:lnTo>
                    <a:pt x="191" y="981"/>
                  </a:lnTo>
                  <a:lnTo>
                    <a:pt x="198" y="964"/>
                  </a:lnTo>
                  <a:lnTo>
                    <a:pt x="210" y="944"/>
                  </a:lnTo>
                  <a:lnTo>
                    <a:pt x="227" y="926"/>
                  </a:lnTo>
                  <a:lnTo>
                    <a:pt x="244" y="906"/>
                  </a:lnTo>
                  <a:lnTo>
                    <a:pt x="264" y="882"/>
                  </a:lnTo>
                  <a:lnTo>
                    <a:pt x="281" y="865"/>
                  </a:lnTo>
                  <a:lnTo>
                    <a:pt x="295" y="847"/>
                  </a:lnTo>
                  <a:lnTo>
                    <a:pt x="308" y="824"/>
                  </a:lnTo>
                  <a:lnTo>
                    <a:pt x="316" y="801"/>
                  </a:lnTo>
                  <a:lnTo>
                    <a:pt x="321" y="776"/>
                  </a:lnTo>
                  <a:lnTo>
                    <a:pt x="326" y="754"/>
                  </a:lnTo>
                  <a:lnTo>
                    <a:pt x="323" y="728"/>
                  </a:lnTo>
                  <a:lnTo>
                    <a:pt x="317" y="711"/>
                  </a:lnTo>
                  <a:lnTo>
                    <a:pt x="306" y="696"/>
                  </a:lnTo>
                  <a:lnTo>
                    <a:pt x="296" y="686"/>
                  </a:lnTo>
                  <a:lnTo>
                    <a:pt x="284" y="679"/>
                  </a:lnTo>
                  <a:lnTo>
                    <a:pt x="270" y="676"/>
                  </a:lnTo>
                  <a:lnTo>
                    <a:pt x="255" y="674"/>
                  </a:lnTo>
                  <a:lnTo>
                    <a:pt x="239" y="679"/>
                  </a:lnTo>
                  <a:lnTo>
                    <a:pt x="224" y="689"/>
                  </a:lnTo>
                  <a:lnTo>
                    <a:pt x="212" y="703"/>
                  </a:lnTo>
                  <a:lnTo>
                    <a:pt x="199" y="720"/>
                  </a:lnTo>
                  <a:lnTo>
                    <a:pt x="188" y="738"/>
                  </a:lnTo>
                  <a:lnTo>
                    <a:pt x="177" y="754"/>
                  </a:lnTo>
                  <a:lnTo>
                    <a:pt x="164" y="769"/>
                  </a:lnTo>
                  <a:lnTo>
                    <a:pt x="150" y="784"/>
                  </a:lnTo>
                  <a:lnTo>
                    <a:pt x="132" y="795"/>
                  </a:lnTo>
                  <a:lnTo>
                    <a:pt x="114" y="799"/>
                  </a:lnTo>
                  <a:lnTo>
                    <a:pt x="95" y="802"/>
                  </a:lnTo>
                  <a:lnTo>
                    <a:pt x="75" y="799"/>
                  </a:lnTo>
                  <a:lnTo>
                    <a:pt x="56" y="793"/>
                  </a:lnTo>
                  <a:lnTo>
                    <a:pt x="38" y="781"/>
                  </a:lnTo>
                  <a:lnTo>
                    <a:pt x="24" y="769"/>
                  </a:lnTo>
                  <a:lnTo>
                    <a:pt x="13" y="750"/>
                  </a:lnTo>
                  <a:lnTo>
                    <a:pt x="6" y="729"/>
                  </a:lnTo>
                  <a:lnTo>
                    <a:pt x="2" y="709"/>
                  </a:lnTo>
                  <a:lnTo>
                    <a:pt x="0" y="688"/>
                  </a:lnTo>
                  <a:lnTo>
                    <a:pt x="3" y="670"/>
                  </a:lnTo>
                  <a:lnTo>
                    <a:pt x="10" y="653"/>
                  </a:lnTo>
                  <a:lnTo>
                    <a:pt x="23" y="633"/>
                  </a:lnTo>
                  <a:lnTo>
                    <a:pt x="39" y="616"/>
                  </a:lnTo>
                  <a:lnTo>
                    <a:pt x="59" y="602"/>
                  </a:lnTo>
                  <a:lnTo>
                    <a:pt x="75" y="593"/>
                  </a:lnTo>
                  <a:lnTo>
                    <a:pt x="98" y="581"/>
                  </a:lnTo>
                  <a:lnTo>
                    <a:pt x="117" y="569"/>
                  </a:lnTo>
                  <a:lnTo>
                    <a:pt x="137" y="554"/>
                  </a:lnTo>
                  <a:lnTo>
                    <a:pt x="155" y="535"/>
                  </a:lnTo>
                  <a:lnTo>
                    <a:pt x="169" y="516"/>
                  </a:lnTo>
                  <a:lnTo>
                    <a:pt x="175" y="490"/>
                  </a:lnTo>
                  <a:lnTo>
                    <a:pt x="178" y="465"/>
                  </a:lnTo>
                  <a:lnTo>
                    <a:pt x="177" y="442"/>
                  </a:lnTo>
                  <a:lnTo>
                    <a:pt x="173" y="416"/>
                  </a:lnTo>
                  <a:lnTo>
                    <a:pt x="164" y="390"/>
                  </a:lnTo>
                  <a:lnTo>
                    <a:pt x="152" y="360"/>
                  </a:lnTo>
                  <a:lnTo>
                    <a:pt x="141" y="332"/>
                  </a:lnTo>
                  <a:lnTo>
                    <a:pt x="128" y="303"/>
                  </a:lnTo>
                  <a:lnTo>
                    <a:pt x="123" y="271"/>
                  </a:lnTo>
                  <a:lnTo>
                    <a:pt x="123" y="249"/>
                  </a:lnTo>
                  <a:lnTo>
                    <a:pt x="125" y="223"/>
                  </a:lnTo>
                  <a:lnTo>
                    <a:pt x="127" y="204"/>
                  </a:lnTo>
                  <a:lnTo>
                    <a:pt x="144" y="207"/>
                  </a:lnTo>
                  <a:lnTo>
                    <a:pt x="167" y="210"/>
                  </a:lnTo>
                  <a:lnTo>
                    <a:pt x="192" y="213"/>
                  </a:lnTo>
                  <a:lnTo>
                    <a:pt x="220" y="218"/>
                  </a:lnTo>
                  <a:lnTo>
                    <a:pt x="248" y="221"/>
                  </a:lnTo>
                  <a:lnTo>
                    <a:pt x="278" y="226"/>
                  </a:lnTo>
                  <a:lnTo>
                    <a:pt x="310" y="229"/>
                  </a:lnTo>
                  <a:lnTo>
                    <a:pt x="345" y="230"/>
                  </a:lnTo>
                  <a:lnTo>
                    <a:pt x="413" y="230"/>
                  </a:lnTo>
                  <a:lnTo>
                    <a:pt x="437" y="229"/>
                  </a:lnTo>
                  <a:lnTo>
                    <a:pt x="461" y="227"/>
                  </a:lnTo>
                  <a:lnTo>
                    <a:pt x="487" y="223"/>
                  </a:lnTo>
                  <a:lnTo>
                    <a:pt x="509" y="215"/>
                  </a:lnTo>
                  <a:lnTo>
                    <a:pt x="526" y="206"/>
                  </a:lnTo>
                  <a:lnTo>
                    <a:pt x="540" y="195"/>
                  </a:lnTo>
                  <a:lnTo>
                    <a:pt x="549" y="184"/>
                  </a:lnTo>
                  <a:lnTo>
                    <a:pt x="554" y="172"/>
                  </a:lnTo>
                  <a:lnTo>
                    <a:pt x="554" y="154"/>
                  </a:lnTo>
                  <a:lnTo>
                    <a:pt x="549" y="133"/>
                  </a:lnTo>
                  <a:lnTo>
                    <a:pt x="543" y="111"/>
                  </a:lnTo>
                  <a:lnTo>
                    <a:pt x="536" y="91"/>
                  </a:lnTo>
                  <a:lnTo>
                    <a:pt x="536" y="73"/>
                  </a:lnTo>
                  <a:lnTo>
                    <a:pt x="544" y="56"/>
                  </a:lnTo>
                  <a:lnTo>
                    <a:pt x="556" y="41"/>
                  </a:lnTo>
                  <a:lnTo>
                    <a:pt x="575" y="29"/>
                  </a:lnTo>
                  <a:lnTo>
                    <a:pt x="595" y="20"/>
                  </a:lnTo>
                  <a:lnTo>
                    <a:pt x="619" y="12"/>
                  </a:lnTo>
                  <a:lnTo>
                    <a:pt x="643" y="7"/>
                  </a:lnTo>
                  <a:lnTo>
                    <a:pt x="672" y="3"/>
                  </a:lnTo>
                  <a:lnTo>
                    <a:pt x="695" y="0"/>
                  </a:lnTo>
                  <a:lnTo>
                    <a:pt x="722" y="0"/>
                  </a:lnTo>
                  <a:lnTo>
                    <a:pt x="744" y="1"/>
                  </a:lnTo>
                  <a:lnTo>
                    <a:pt x="768" y="7"/>
                  </a:lnTo>
                  <a:lnTo>
                    <a:pt x="790" y="15"/>
                  </a:lnTo>
                  <a:lnTo>
                    <a:pt x="811" y="26"/>
                  </a:lnTo>
                  <a:lnTo>
                    <a:pt x="828" y="38"/>
                  </a:lnTo>
                  <a:lnTo>
                    <a:pt x="843" y="53"/>
                  </a:lnTo>
                  <a:lnTo>
                    <a:pt x="850" y="69"/>
                  </a:lnTo>
                  <a:lnTo>
                    <a:pt x="853" y="84"/>
                  </a:lnTo>
                  <a:lnTo>
                    <a:pt x="848" y="102"/>
                  </a:lnTo>
                  <a:lnTo>
                    <a:pt x="841" y="117"/>
                  </a:lnTo>
                  <a:lnTo>
                    <a:pt x="829" y="142"/>
                  </a:lnTo>
                  <a:lnTo>
                    <a:pt x="821" y="162"/>
                  </a:lnTo>
                  <a:lnTo>
                    <a:pt x="814" y="183"/>
                  </a:lnTo>
                  <a:lnTo>
                    <a:pt x="814" y="201"/>
                  </a:lnTo>
                  <a:lnTo>
                    <a:pt x="821" y="220"/>
                  </a:lnTo>
                  <a:lnTo>
                    <a:pt x="835" y="233"/>
                  </a:lnTo>
                  <a:lnTo>
                    <a:pt x="847" y="241"/>
                  </a:lnTo>
                  <a:lnTo>
                    <a:pt x="866" y="249"/>
                  </a:lnTo>
                  <a:lnTo>
                    <a:pt x="890" y="255"/>
                  </a:lnTo>
                  <a:lnTo>
                    <a:pt x="912" y="258"/>
                  </a:lnTo>
                  <a:lnTo>
                    <a:pt x="942" y="261"/>
                  </a:lnTo>
                  <a:lnTo>
                    <a:pt x="974" y="261"/>
                  </a:lnTo>
                  <a:lnTo>
                    <a:pt x="1000" y="256"/>
                  </a:lnTo>
                  <a:lnTo>
                    <a:pt x="1039" y="253"/>
                  </a:lnTo>
                  <a:lnTo>
                    <a:pt x="1078" y="247"/>
                  </a:lnTo>
                  <a:lnTo>
                    <a:pt x="1111" y="241"/>
                  </a:lnTo>
                  <a:lnTo>
                    <a:pt x="1145" y="235"/>
                  </a:lnTo>
                  <a:lnTo>
                    <a:pt x="1183" y="226"/>
                  </a:lnTo>
                  <a:lnTo>
                    <a:pt x="1229" y="215"/>
                  </a:lnTo>
                  <a:lnTo>
                    <a:pt x="1295" y="201"/>
                  </a:lnTo>
                  <a:lnTo>
                    <a:pt x="1299" y="217"/>
                  </a:lnTo>
                </a:path>
              </a:pathLst>
            </a:custGeom>
            <a:solidFill>
              <a:srgbClr val="FFAFFF"/>
            </a:solidFill>
            <a:ln w="12700" cap="rnd">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34" name="Shape 206"/>
            <p:cNvSpPr/>
            <p:nvPr/>
          </p:nvSpPr>
          <p:spPr>
            <a:xfrm>
              <a:off x="1700" y="3024"/>
              <a:ext cx="1032" cy="213"/>
            </a:xfrm>
            <a:prstGeom prst="rect">
              <a:avLst/>
            </a:prstGeom>
            <a:solidFill>
              <a:srgbClr val="FFAFFF"/>
            </a:solidFill>
            <a:ln>
              <a:noFill/>
            </a:ln>
          </p:spPr>
          <p:txBody>
            <a:bodyPr lIns="92075" tIns="46025" rIns="92075" bIns="46025" anchor="t" anchorCtr="0">
              <a:noAutofit/>
            </a:bodyPr>
            <a:lstStyle/>
            <a:p>
              <a:pPr marL="0" marR="0" lvl="0" indent="0" algn="l" rtl="0">
                <a:spcBef>
                  <a:spcPts val="0"/>
                </a:spcBef>
                <a:buClr>
                  <a:schemeClr val="dk1"/>
                </a:buClr>
                <a:buSzPct val="25000"/>
                <a:buFont typeface="Arial"/>
                <a:buNone/>
              </a:pPr>
              <a:r>
                <a:rPr lang="en-US" sz="1900" b="1" i="0" u="none" strike="noStrike" cap="none" baseline="0" dirty="0">
                  <a:solidFill>
                    <a:schemeClr val="dk1"/>
                  </a:solidFill>
                  <a:latin typeface="Arial"/>
                  <a:ea typeface="Arial"/>
                  <a:cs typeface="Arial"/>
                  <a:sym typeface="Arial"/>
                </a:rPr>
                <a:t>Bathroom</a:t>
              </a:r>
            </a:p>
          </p:txBody>
        </p:sp>
      </p:grpSp>
      <p:grpSp>
        <p:nvGrpSpPr>
          <p:cNvPr id="35" name="Shape 207"/>
          <p:cNvGrpSpPr/>
          <p:nvPr/>
        </p:nvGrpSpPr>
        <p:grpSpPr>
          <a:xfrm>
            <a:off x="8244546" y="1229927"/>
            <a:ext cx="2109092" cy="900906"/>
            <a:chOff x="2680" y="2129"/>
            <a:chExt cx="1218" cy="930"/>
          </a:xfrm>
        </p:grpSpPr>
        <p:sp>
          <p:nvSpPr>
            <p:cNvPr id="36" name="Shape 208"/>
            <p:cNvSpPr/>
            <p:nvPr/>
          </p:nvSpPr>
          <p:spPr>
            <a:xfrm>
              <a:off x="2680" y="2129"/>
              <a:ext cx="1148" cy="930"/>
            </a:xfrm>
            <a:custGeom>
              <a:avLst/>
              <a:gdLst/>
              <a:ahLst/>
              <a:cxnLst/>
              <a:rect l="0" t="0" r="0" b="0"/>
              <a:pathLst>
                <a:path w="1149" h="931" extrusionOk="0">
                  <a:moveTo>
                    <a:pt x="34" y="21"/>
                  </a:moveTo>
                  <a:lnTo>
                    <a:pt x="48" y="0"/>
                  </a:lnTo>
                  <a:lnTo>
                    <a:pt x="958" y="0"/>
                  </a:lnTo>
                  <a:lnTo>
                    <a:pt x="1148" y="758"/>
                  </a:lnTo>
                  <a:lnTo>
                    <a:pt x="1125" y="744"/>
                  </a:lnTo>
                  <a:lnTo>
                    <a:pt x="1108" y="734"/>
                  </a:lnTo>
                  <a:lnTo>
                    <a:pt x="1088" y="724"/>
                  </a:lnTo>
                  <a:lnTo>
                    <a:pt x="1065" y="715"/>
                  </a:lnTo>
                  <a:lnTo>
                    <a:pt x="1040" y="709"/>
                  </a:lnTo>
                  <a:lnTo>
                    <a:pt x="1013" y="705"/>
                  </a:lnTo>
                  <a:lnTo>
                    <a:pt x="981" y="700"/>
                  </a:lnTo>
                  <a:lnTo>
                    <a:pt x="952" y="699"/>
                  </a:lnTo>
                  <a:lnTo>
                    <a:pt x="923" y="697"/>
                  </a:lnTo>
                  <a:lnTo>
                    <a:pt x="890" y="697"/>
                  </a:lnTo>
                  <a:lnTo>
                    <a:pt x="851" y="697"/>
                  </a:lnTo>
                  <a:lnTo>
                    <a:pt x="820" y="700"/>
                  </a:lnTo>
                  <a:lnTo>
                    <a:pt x="789" y="703"/>
                  </a:lnTo>
                  <a:lnTo>
                    <a:pt x="763" y="706"/>
                  </a:lnTo>
                  <a:lnTo>
                    <a:pt x="738" y="712"/>
                  </a:lnTo>
                  <a:lnTo>
                    <a:pt x="719" y="718"/>
                  </a:lnTo>
                  <a:lnTo>
                    <a:pt x="702" y="726"/>
                  </a:lnTo>
                  <a:lnTo>
                    <a:pt x="688" y="735"/>
                  </a:lnTo>
                  <a:lnTo>
                    <a:pt x="678" y="744"/>
                  </a:lnTo>
                  <a:lnTo>
                    <a:pt x="673" y="758"/>
                  </a:lnTo>
                  <a:lnTo>
                    <a:pt x="673" y="772"/>
                  </a:lnTo>
                  <a:lnTo>
                    <a:pt x="680" y="785"/>
                  </a:lnTo>
                  <a:lnTo>
                    <a:pt x="688" y="798"/>
                  </a:lnTo>
                  <a:lnTo>
                    <a:pt x="693" y="810"/>
                  </a:lnTo>
                  <a:lnTo>
                    <a:pt x="693" y="828"/>
                  </a:lnTo>
                  <a:lnTo>
                    <a:pt x="685" y="843"/>
                  </a:lnTo>
                  <a:lnTo>
                    <a:pt x="674" y="859"/>
                  </a:lnTo>
                  <a:lnTo>
                    <a:pt x="657" y="874"/>
                  </a:lnTo>
                  <a:lnTo>
                    <a:pt x="641" y="888"/>
                  </a:lnTo>
                  <a:lnTo>
                    <a:pt x="624" y="897"/>
                  </a:lnTo>
                  <a:lnTo>
                    <a:pt x="607" y="904"/>
                  </a:lnTo>
                  <a:lnTo>
                    <a:pt x="589" y="914"/>
                  </a:lnTo>
                  <a:lnTo>
                    <a:pt x="570" y="920"/>
                  </a:lnTo>
                  <a:lnTo>
                    <a:pt x="550" y="924"/>
                  </a:lnTo>
                  <a:lnTo>
                    <a:pt x="531" y="927"/>
                  </a:lnTo>
                  <a:lnTo>
                    <a:pt x="514" y="930"/>
                  </a:lnTo>
                  <a:lnTo>
                    <a:pt x="492" y="930"/>
                  </a:lnTo>
                  <a:lnTo>
                    <a:pt x="472" y="927"/>
                  </a:lnTo>
                  <a:lnTo>
                    <a:pt x="454" y="924"/>
                  </a:lnTo>
                  <a:lnTo>
                    <a:pt x="438" y="918"/>
                  </a:lnTo>
                  <a:lnTo>
                    <a:pt x="420" y="911"/>
                  </a:lnTo>
                  <a:lnTo>
                    <a:pt x="404" y="901"/>
                  </a:lnTo>
                  <a:lnTo>
                    <a:pt x="395" y="891"/>
                  </a:lnTo>
                  <a:lnTo>
                    <a:pt x="390" y="880"/>
                  </a:lnTo>
                  <a:lnTo>
                    <a:pt x="389" y="869"/>
                  </a:lnTo>
                  <a:lnTo>
                    <a:pt x="390" y="854"/>
                  </a:lnTo>
                  <a:lnTo>
                    <a:pt x="395" y="839"/>
                  </a:lnTo>
                  <a:lnTo>
                    <a:pt x="404" y="821"/>
                  </a:lnTo>
                  <a:lnTo>
                    <a:pt x="417" y="804"/>
                  </a:lnTo>
                  <a:lnTo>
                    <a:pt x="427" y="790"/>
                  </a:lnTo>
                  <a:lnTo>
                    <a:pt x="434" y="779"/>
                  </a:lnTo>
                  <a:lnTo>
                    <a:pt x="439" y="763"/>
                  </a:lnTo>
                  <a:lnTo>
                    <a:pt x="443" y="746"/>
                  </a:lnTo>
                  <a:lnTo>
                    <a:pt x="439" y="732"/>
                  </a:lnTo>
                  <a:lnTo>
                    <a:pt x="431" y="720"/>
                  </a:lnTo>
                  <a:lnTo>
                    <a:pt x="415" y="709"/>
                  </a:lnTo>
                  <a:lnTo>
                    <a:pt x="399" y="705"/>
                  </a:lnTo>
                  <a:lnTo>
                    <a:pt x="382" y="700"/>
                  </a:lnTo>
                  <a:lnTo>
                    <a:pt x="358" y="697"/>
                  </a:lnTo>
                  <a:lnTo>
                    <a:pt x="311" y="697"/>
                  </a:lnTo>
                  <a:lnTo>
                    <a:pt x="276" y="700"/>
                  </a:lnTo>
                  <a:lnTo>
                    <a:pt x="244" y="705"/>
                  </a:lnTo>
                  <a:lnTo>
                    <a:pt x="203" y="711"/>
                  </a:lnTo>
                  <a:lnTo>
                    <a:pt x="165" y="718"/>
                  </a:lnTo>
                  <a:lnTo>
                    <a:pt x="123" y="726"/>
                  </a:lnTo>
                  <a:lnTo>
                    <a:pt x="93" y="732"/>
                  </a:lnTo>
                  <a:lnTo>
                    <a:pt x="72" y="737"/>
                  </a:lnTo>
                  <a:lnTo>
                    <a:pt x="60" y="744"/>
                  </a:lnTo>
                  <a:lnTo>
                    <a:pt x="51" y="728"/>
                  </a:lnTo>
                  <a:lnTo>
                    <a:pt x="43" y="709"/>
                  </a:lnTo>
                  <a:lnTo>
                    <a:pt x="34" y="689"/>
                  </a:lnTo>
                  <a:lnTo>
                    <a:pt x="28" y="670"/>
                  </a:lnTo>
                  <a:lnTo>
                    <a:pt x="22" y="645"/>
                  </a:lnTo>
                  <a:lnTo>
                    <a:pt x="18" y="618"/>
                  </a:lnTo>
                  <a:lnTo>
                    <a:pt x="19" y="592"/>
                  </a:lnTo>
                  <a:lnTo>
                    <a:pt x="23" y="566"/>
                  </a:lnTo>
                  <a:lnTo>
                    <a:pt x="33" y="538"/>
                  </a:lnTo>
                  <a:lnTo>
                    <a:pt x="47" y="511"/>
                  </a:lnTo>
                  <a:lnTo>
                    <a:pt x="62" y="486"/>
                  </a:lnTo>
                  <a:lnTo>
                    <a:pt x="82" y="467"/>
                  </a:lnTo>
                  <a:lnTo>
                    <a:pt x="103" y="451"/>
                  </a:lnTo>
                  <a:lnTo>
                    <a:pt x="125" y="439"/>
                  </a:lnTo>
                  <a:lnTo>
                    <a:pt x="147" y="427"/>
                  </a:lnTo>
                  <a:lnTo>
                    <a:pt x="169" y="418"/>
                  </a:lnTo>
                  <a:lnTo>
                    <a:pt x="192" y="407"/>
                  </a:lnTo>
                  <a:lnTo>
                    <a:pt x="219" y="392"/>
                  </a:lnTo>
                  <a:lnTo>
                    <a:pt x="237" y="383"/>
                  </a:lnTo>
                  <a:lnTo>
                    <a:pt x="254" y="369"/>
                  </a:lnTo>
                  <a:lnTo>
                    <a:pt x="269" y="354"/>
                  </a:lnTo>
                  <a:lnTo>
                    <a:pt x="283" y="337"/>
                  </a:lnTo>
                  <a:lnTo>
                    <a:pt x="293" y="317"/>
                  </a:lnTo>
                  <a:lnTo>
                    <a:pt x="300" y="296"/>
                  </a:lnTo>
                  <a:lnTo>
                    <a:pt x="303" y="271"/>
                  </a:lnTo>
                  <a:lnTo>
                    <a:pt x="299" y="248"/>
                  </a:lnTo>
                  <a:lnTo>
                    <a:pt x="289" y="224"/>
                  </a:lnTo>
                  <a:lnTo>
                    <a:pt x="275" y="206"/>
                  </a:lnTo>
                  <a:lnTo>
                    <a:pt x="257" y="192"/>
                  </a:lnTo>
                  <a:lnTo>
                    <a:pt x="236" y="184"/>
                  </a:lnTo>
                  <a:lnTo>
                    <a:pt x="217" y="184"/>
                  </a:lnTo>
                  <a:lnTo>
                    <a:pt x="197" y="192"/>
                  </a:lnTo>
                  <a:lnTo>
                    <a:pt x="178" y="206"/>
                  </a:lnTo>
                  <a:lnTo>
                    <a:pt x="164" y="223"/>
                  </a:lnTo>
                  <a:lnTo>
                    <a:pt x="148" y="241"/>
                  </a:lnTo>
                  <a:lnTo>
                    <a:pt x="135" y="258"/>
                  </a:lnTo>
                  <a:lnTo>
                    <a:pt x="119" y="268"/>
                  </a:lnTo>
                  <a:lnTo>
                    <a:pt x="100" y="273"/>
                  </a:lnTo>
                  <a:lnTo>
                    <a:pt x="75" y="273"/>
                  </a:lnTo>
                  <a:lnTo>
                    <a:pt x="54" y="268"/>
                  </a:lnTo>
                  <a:lnTo>
                    <a:pt x="39" y="255"/>
                  </a:lnTo>
                  <a:lnTo>
                    <a:pt x="25" y="241"/>
                  </a:lnTo>
                  <a:lnTo>
                    <a:pt x="14" y="224"/>
                  </a:lnTo>
                  <a:lnTo>
                    <a:pt x="5" y="203"/>
                  </a:lnTo>
                  <a:lnTo>
                    <a:pt x="1" y="183"/>
                  </a:lnTo>
                  <a:lnTo>
                    <a:pt x="0" y="160"/>
                  </a:lnTo>
                  <a:lnTo>
                    <a:pt x="1" y="136"/>
                  </a:lnTo>
                  <a:lnTo>
                    <a:pt x="5" y="113"/>
                  </a:lnTo>
                  <a:lnTo>
                    <a:pt x="12" y="82"/>
                  </a:lnTo>
                  <a:lnTo>
                    <a:pt x="21" y="56"/>
                  </a:lnTo>
                  <a:lnTo>
                    <a:pt x="26" y="39"/>
                  </a:lnTo>
                  <a:lnTo>
                    <a:pt x="34" y="21"/>
                  </a:lnTo>
                </a:path>
              </a:pathLst>
            </a:custGeom>
            <a:solidFill>
              <a:srgbClr val="8FEAFF"/>
            </a:solidFill>
            <a:ln w="12700" cap="rnd">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37" name="Shape 209"/>
            <p:cNvSpPr/>
            <p:nvPr/>
          </p:nvSpPr>
          <p:spPr>
            <a:xfrm>
              <a:off x="2894" y="2424"/>
              <a:ext cx="1004" cy="450"/>
            </a:xfrm>
            <a:prstGeom prst="rect">
              <a:avLst/>
            </a:prstGeom>
            <a:noFill/>
            <a:ln>
              <a:noFill/>
            </a:ln>
          </p:spPr>
          <p:txBody>
            <a:bodyPr lIns="92075" tIns="46025" rIns="92075" bIns="46025" anchor="t" anchorCtr="0">
              <a:noAutofit/>
            </a:bodyPr>
            <a:lstStyle/>
            <a:p>
              <a:pPr marL="0" marR="0" lvl="0" indent="0" algn="l" rtl="0">
                <a:spcBef>
                  <a:spcPts val="0"/>
                </a:spcBef>
                <a:buClr>
                  <a:schemeClr val="dk1"/>
                </a:buClr>
                <a:buSzPct val="25000"/>
                <a:buFont typeface="Arial"/>
                <a:buNone/>
              </a:pPr>
              <a:r>
                <a:rPr lang="en-US" sz="1900" b="1" i="0" u="none" strike="noStrike" cap="none" baseline="0" dirty="0">
                  <a:solidFill>
                    <a:schemeClr val="dk1"/>
                  </a:solidFill>
                  <a:latin typeface="Arial"/>
                  <a:ea typeface="Arial"/>
                  <a:cs typeface="Arial"/>
                  <a:sym typeface="Arial"/>
                </a:rPr>
                <a:t>Depression</a:t>
              </a:r>
            </a:p>
          </p:txBody>
        </p:sp>
      </p:grpSp>
      <p:grpSp>
        <p:nvGrpSpPr>
          <p:cNvPr id="38" name="Shape 210"/>
          <p:cNvGrpSpPr/>
          <p:nvPr/>
        </p:nvGrpSpPr>
        <p:grpSpPr>
          <a:xfrm>
            <a:off x="1591603" y="4654474"/>
            <a:ext cx="1803818" cy="728663"/>
            <a:chOff x="2467" y="3588"/>
            <a:chExt cx="1733" cy="954"/>
          </a:xfrm>
        </p:grpSpPr>
        <p:grpSp>
          <p:nvGrpSpPr>
            <p:cNvPr id="39" name="Shape 211"/>
            <p:cNvGrpSpPr/>
            <p:nvPr/>
          </p:nvGrpSpPr>
          <p:grpSpPr>
            <a:xfrm>
              <a:off x="2467" y="3588"/>
              <a:ext cx="1733" cy="954"/>
              <a:chOff x="2467" y="3588"/>
              <a:chExt cx="1733" cy="954"/>
            </a:xfrm>
          </p:grpSpPr>
          <p:sp>
            <p:nvSpPr>
              <p:cNvPr id="41" name="Shape 212"/>
              <p:cNvSpPr/>
              <p:nvPr/>
            </p:nvSpPr>
            <p:spPr>
              <a:xfrm>
                <a:off x="2467" y="3588"/>
                <a:ext cx="1732" cy="807"/>
              </a:xfrm>
              <a:custGeom>
                <a:avLst/>
                <a:gdLst/>
                <a:ahLst/>
                <a:cxnLst/>
                <a:rect l="0" t="0" r="0" b="0"/>
                <a:pathLst>
                  <a:path w="1733" h="808" extrusionOk="0">
                    <a:moveTo>
                      <a:pt x="262" y="75"/>
                    </a:moveTo>
                    <a:lnTo>
                      <a:pt x="279" y="70"/>
                    </a:lnTo>
                    <a:lnTo>
                      <a:pt x="301" y="65"/>
                    </a:lnTo>
                    <a:lnTo>
                      <a:pt x="321" y="67"/>
                    </a:lnTo>
                    <a:lnTo>
                      <a:pt x="339" y="72"/>
                    </a:lnTo>
                    <a:lnTo>
                      <a:pt x="357" y="76"/>
                    </a:lnTo>
                    <a:lnTo>
                      <a:pt x="376" y="81"/>
                    </a:lnTo>
                    <a:lnTo>
                      <a:pt x="399" y="85"/>
                    </a:lnTo>
                    <a:lnTo>
                      <a:pt x="415" y="88"/>
                    </a:lnTo>
                    <a:lnTo>
                      <a:pt x="438" y="90"/>
                    </a:lnTo>
                    <a:lnTo>
                      <a:pt x="458" y="88"/>
                    </a:lnTo>
                    <a:lnTo>
                      <a:pt x="476" y="84"/>
                    </a:lnTo>
                    <a:lnTo>
                      <a:pt x="497" y="78"/>
                    </a:lnTo>
                    <a:lnTo>
                      <a:pt x="517" y="70"/>
                    </a:lnTo>
                    <a:lnTo>
                      <a:pt x="535" y="61"/>
                    </a:lnTo>
                    <a:lnTo>
                      <a:pt x="554" y="52"/>
                    </a:lnTo>
                    <a:lnTo>
                      <a:pt x="572" y="43"/>
                    </a:lnTo>
                    <a:lnTo>
                      <a:pt x="595" y="35"/>
                    </a:lnTo>
                    <a:lnTo>
                      <a:pt x="613" y="30"/>
                    </a:lnTo>
                    <a:lnTo>
                      <a:pt x="634" y="29"/>
                    </a:lnTo>
                    <a:lnTo>
                      <a:pt x="653" y="32"/>
                    </a:lnTo>
                    <a:lnTo>
                      <a:pt x="671" y="38"/>
                    </a:lnTo>
                    <a:lnTo>
                      <a:pt x="689" y="50"/>
                    </a:lnTo>
                    <a:lnTo>
                      <a:pt x="700" y="61"/>
                    </a:lnTo>
                    <a:lnTo>
                      <a:pt x="706" y="81"/>
                    </a:lnTo>
                    <a:lnTo>
                      <a:pt x="703" y="102"/>
                    </a:lnTo>
                    <a:lnTo>
                      <a:pt x="698" y="126"/>
                    </a:lnTo>
                    <a:lnTo>
                      <a:pt x="689" y="152"/>
                    </a:lnTo>
                    <a:lnTo>
                      <a:pt x="682" y="174"/>
                    </a:lnTo>
                    <a:lnTo>
                      <a:pt x="684" y="195"/>
                    </a:lnTo>
                    <a:lnTo>
                      <a:pt x="692" y="216"/>
                    </a:lnTo>
                    <a:lnTo>
                      <a:pt x="706" y="233"/>
                    </a:lnTo>
                    <a:lnTo>
                      <a:pt x="720" y="244"/>
                    </a:lnTo>
                    <a:lnTo>
                      <a:pt x="739" y="250"/>
                    </a:lnTo>
                    <a:lnTo>
                      <a:pt x="760" y="256"/>
                    </a:lnTo>
                    <a:lnTo>
                      <a:pt x="789" y="261"/>
                    </a:lnTo>
                    <a:lnTo>
                      <a:pt x="814" y="264"/>
                    </a:lnTo>
                    <a:lnTo>
                      <a:pt x="845" y="265"/>
                    </a:lnTo>
                    <a:lnTo>
                      <a:pt x="873" y="262"/>
                    </a:lnTo>
                    <a:lnTo>
                      <a:pt x="898" y="258"/>
                    </a:lnTo>
                    <a:lnTo>
                      <a:pt x="924" y="250"/>
                    </a:lnTo>
                    <a:lnTo>
                      <a:pt x="948" y="241"/>
                    </a:lnTo>
                    <a:lnTo>
                      <a:pt x="966" y="230"/>
                    </a:lnTo>
                    <a:lnTo>
                      <a:pt x="984" y="218"/>
                    </a:lnTo>
                    <a:lnTo>
                      <a:pt x="998" y="204"/>
                    </a:lnTo>
                    <a:lnTo>
                      <a:pt x="1010" y="187"/>
                    </a:lnTo>
                    <a:lnTo>
                      <a:pt x="1017" y="166"/>
                    </a:lnTo>
                    <a:lnTo>
                      <a:pt x="1019" y="133"/>
                    </a:lnTo>
                    <a:lnTo>
                      <a:pt x="1019" y="107"/>
                    </a:lnTo>
                    <a:lnTo>
                      <a:pt x="1023" y="84"/>
                    </a:lnTo>
                    <a:lnTo>
                      <a:pt x="1031" y="67"/>
                    </a:lnTo>
                    <a:lnTo>
                      <a:pt x="1044" y="52"/>
                    </a:lnTo>
                    <a:lnTo>
                      <a:pt x="1058" y="38"/>
                    </a:lnTo>
                    <a:lnTo>
                      <a:pt x="1076" y="26"/>
                    </a:lnTo>
                    <a:lnTo>
                      <a:pt x="1094" y="17"/>
                    </a:lnTo>
                    <a:lnTo>
                      <a:pt x="1119" y="9"/>
                    </a:lnTo>
                    <a:lnTo>
                      <a:pt x="1142" y="6"/>
                    </a:lnTo>
                    <a:lnTo>
                      <a:pt x="1167" y="3"/>
                    </a:lnTo>
                    <a:lnTo>
                      <a:pt x="1194" y="1"/>
                    </a:lnTo>
                    <a:lnTo>
                      <a:pt x="1222" y="0"/>
                    </a:lnTo>
                    <a:lnTo>
                      <a:pt x="1252" y="1"/>
                    </a:lnTo>
                    <a:lnTo>
                      <a:pt x="1276" y="3"/>
                    </a:lnTo>
                    <a:lnTo>
                      <a:pt x="1297" y="6"/>
                    </a:lnTo>
                    <a:lnTo>
                      <a:pt x="1319" y="9"/>
                    </a:lnTo>
                    <a:lnTo>
                      <a:pt x="1340" y="12"/>
                    </a:lnTo>
                    <a:lnTo>
                      <a:pt x="1362" y="14"/>
                    </a:lnTo>
                    <a:lnTo>
                      <a:pt x="1532" y="18"/>
                    </a:lnTo>
                    <a:lnTo>
                      <a:pt x="1732" y="807"/>
                    </a:lnTo>
                    <a:lnTo>
                      <a:pt x="237" y="805"/>
                    </a:lnTo>
                    <a:lnTo>
                      <a:pt x="239" y="784"/>
                    </a:lnTo>
                    <a:lnTo>
                      <a:pt x="243" y="766"/>
                    </a:lnTo>
                    <a:lnTo>
                      <a:pt x="248" y="749"/>
                    </a:lnTo>
                    <a:lnTo>
                      <a:pt x="254" y="735"/>
                    </a:lnTo>
                    <a:lnTo>
                      <a:pt x="262" y="720"/>
                    </a:lnTo>
                    <a:lnTo>
                      <a:pt x="274" y="703"/>
                    </a:lnTo>
                    <a:lnTo>
                      <a:pt x="286" y="688"/>
                    </a:lnTo>
                    <a:lnTo>
                      <a:pt x="297" y="676"/>
                    </a:lnTo>
                    <a:lnTo>
                      <a:pt x="311" y="660"/>
                    </a:lnTo>
                    <a:lnTo>
                      <a:pt x="322" y="648"/>
                    </a:lnTo>
                    <a:lnTo>
                      <a:pt x="331" y="633"/>
                    </a:lnTo>
                    <a:lnTo>
                      <a:pt x="337" y="618"/>
                    </a:lnTo>
                    <a:lnTo>
                      <a:pt x="342" y="595"/>
                    </a:lnTo>
                    <a:lnTo>
                      <a:pt x="340" y="573"/>
                    </a:lnTo>
                    <a:lnTo>
                      <a:pt x="336" y="560"/>
                    </a:lnTo>
                    <a:lnTo>
                      <a:pt x="329" y="546"/>
                    </a:lnTo>
                    <a:lnTo>
                      <a:pt x="319" y="534"/>
                    </a:lnTo>
                    <a:lnTo>
                      <a:pt x="307" y="523"/>
                    </a:lnTo>
                    <a:lnTo>
                      <a:pt x="293" y="517"/>
                    </a:lnTo>
                    <a:lnTo>
                      <a:pt x="275" y="512"/>
                    </a:lnTo>
                    <a:lnTo>
                      <a:pt x="255" y="511"/>
                    </a:lnTo>
                    <a:lnTo>
                      <a:pt x="235" y="512"/>
                    </a:lnTo>
                    <a:lnTo>
                      <a:pt x="215" y="516"/>
                    </a:lnTo>
                    <a:lnTo>
                      <a:pt x="196" y="520"/>
                    </a:lnTo>
                    <a:lnTo>
                      <a:pt x="171" y="528"/>
                    </a:lnTo>
                    <a:lnTo>
                      <a:pt x="150" y="534"/>
                    </a:lnTo>
                    <a:lnTo>
                      <a:pt x="128" y="538"/>
                    </a:lnTo>
                    <a:lnTo>
                      <a:pt x="101" y="541"/>
                    </a:lnTo>
                    <a:lnTo>
                      <a:pt x="80" y="541"/>
                    </a:lnTo>
                    <a:lnTo>
                      <a:pt x="62" y="537"/>
                    </a:lnTo>
                    <a:lnTo>
                      <a:pt x="43" y="531"/>
                    </a:lnTo>
                    <a:lnTo>
                      <a:pt x="27" y="522"/>
                    </a:lnTo>
                    <a:lnTo>
                      <a:pt x="14" y="509"/>
                    </a:lnTo>
                    <a:lnTo>
                      <a:pt x="4" y="491"/>
                    </a:lnTo>
                    <a:lnTo>
                      <a:pt x="0" y="471"/>
                    </a:lnTo>
                    <a:lnTo>
                      <a:pt x="2" y="451"/>
                    </a:lnTo>
                    <a:lnTo>
                      <a:pt x="9" y="432"/>
                    </a:lnTo>
                    <a:lnTo>
                      <a:pt x="16" y="416"/>
                    </a:lnTo>
                    <a:lnTo>
                      <a:pt x="29" y="401"/>
                    </a:lnTo>
                    <a:lnTo>
                      <a:pt x="43" y="387"/>
                    </a:lnTo>
                    <a:lnTo>
                      <a:pt x="57" y="378"/>
                    </a:lnTo>
                    <a:lnTo>
                      <a:pt x="73" y="368"/>
                    </a:lnTo>
                    <a:lnTo>
                      <a:pt x="90" y="361"/>
                    </a:lnTo>
                    <a:lnTo>
                      <a:pt x="108" y="357"/>
                    </a:lnTo>
                    <a:lnTo>
                      <a:pt x="128" y="354"/>
                    </a:lnTo>
                    <a:lnTo>
                      <a:pt x="151" y="349"/>
                    </a:lnTo>
                    <a:lnTo>
                      <a:pt x="176" y="346"/>
                    </a:lnTo>
                    <a:lnTo>
                      <a:pt x="197" y="342"/>
                    </a:lnTo>
                    <a:lnTo>
                      <a:pt x="218" y="332"/>
                    </a:lnTo>
                    <a:lnTo>
                      <a:pt x="232" y="322"/>
                    </a:lnTo>
                    <a:lnTo>
                      <a:pt x="244" y="308"/>
                    </a:lnTo>
                    <a:lnTo>
                      <a:pt x="254" y="293"/>
                    </a:lnTo>
                    <a:lnTo>
                      <a:pt x="260" y="278"/>
                    </a:lnTo>
                    <a:lnTo>
                      <a:pt x="264" y="258"/>
                    </a:lnTo>
                    <a:lnTo>
                      <a:pt x="265" y="232"/>
                    </a:lnTo>
                    <a:lnTo>
                      <a:pt x="264" y="209"/>
                    </a:lnTo>
                    <a:lnTo>
                      <a:pt x="262" y="184"/>
                    </a:lnTo>
                    <a:lnTo>
                      <a:pt x="261" y="159"/>
                    </a:lnTo>
                    <a:lnTo>
                      <a:pt x="260" y="128"/>
                    </a:lnTo>
                    <a:lnTo>
                      <a:pt x="258" y="102"/>
                    </a:lnTo>
                    <a:lnTo>
                      <a:pt x="260" y="85"/>
                    </a:lnTo>
                    <a:lnTo>
                      <a:pt x="262" y="75"/>
                    </a:lnTo>
                  </a:path>
                </a:pathLst>
              </a:custGeom>
              <a:solidFill>
                <a:srgbClr val="75E5FF"/>
              </a:solidFill>
              <a:ln w="12700" cap="rnd">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42" name="Shape 213"/>
              <p:cNvSpPr/>
              <p:nvPr/>
            </p:nvSpPr>
            <p:spPr>
              <a:xfrm>
                <a:off x="2696" y="4395"/>
                <a:ext cx="1503" cy="147"/>
              </a:xfrm>
              <a:prstGeom prst="rect">
                <a:avLst/>
              </a:prstGeom>
              <a:solidFill>
                <a:srgbClr val="00BAE6"/>
              </a:solidFill>
              <a:ln w="12700" cap="flat">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Clr>
                    <a:schemeClr val="dk1"/>
                  </a:buClr>
                  <a:buFont typeface="Arial"/>
                  <a:buNone/>
                </a:pPr>
                <a:endParaRPr sz="3200" b="0" i="0" u="none" strike="noStrike" cap="none" baseline="0">
                  <a:solidFill>
                    <a:schemeClr val="dk1"/>
                  </a:solidFill>
                  <a:latin typeface="Arial"/>
                  <a:ea typeface="Arial"/>
                  <a:cs typeface="Arial"/>
                  <a:sym typeface="Arial"/>
                </a:endParaRPr>
              </a:p>
            </p:txBody>
          </p:sp>
        </p:grpSp>
        <p:sp>
          <p:nvSpPr>
            <p:cNvPr id="40" name="Shape 214"/>
            <p:cNvSpPr/>
            <p:nvPr/>
          </p:nvSpPr>
          <p:spPr>
            <a:xfrm>
              <a:off x="2847" y="3833"/>
              <a:ext cx="1260" cy="520"/>
            </a:xfrm>
            <a:prstGeom prst="rect">
              <a:avLst/>
            </a:prstGeom>
            <a:noFill/>
            <a:ln>
              <a:noFill/>
            </a:ln>
          </p:spPr>
          <p:txBody>
            <a:bodyPr lIns="92075" tIns="46025" rIns="92075" bIns="46025" anchor="t" anchorCtr="0">
              <a:noAutofit/>
            </a:bodyPr>
            <a:lstStyle/>
            <a:p>
              <a:pPr marL="0" marR="0" lvl="0" indent="0" algn="l" rtl="0">
                <a:spcBef>
                  <a:spcPts val="0"/>
                </a:spcBef>
                <a:buClr>
                  <a:schemeClr val="dk1"/>
                </a:buClr>
                <a:buSzPct val="25000"/>
                <a:buFont typeface="Arial"/>
                <a:buNone/>
              </a:pPr>
              <a:r>
                <a:rPr lang="en-US" sz="2000" b="1" i="0" u="none" strike="noStrike" cap="none" baseline="0" dirty="0">
                  <a:solidFill>
                    <a:schemeClr val="dk1"/>
                  </a:solidFill>
                  <a:latin typeface="Arial"/>
                  <a:ea typeface="Arial"/>
                  <a:cs typeface="Arial"/>
                  <a:sym typeface="Arial"/>
                </a:rPr>
                <a:t>Nutrition</a:t>
              </a:r>
            </a:p>
          </p:txBody>
        </p:sp>
      </p:grpSp>
    </p:spTree>
    <p:extLst>
      <p:ext uri="{BB962C8B-B14F-4D97-AF65-F5344CB8AC3E}">
        <p14:creationId xmlns:p14="http://schemas.microsoft.com/office/powerpoint/2010/main" val="3968038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227"/>
          <p:cNvPicPr preferRelativeResize="0"/>
          <p:nvPr/>
        </p:nvPicPr>
        <p:blipFill rotWithShape="1">
          <a:blip r:embed="rId3">
            <a:alphaModFix/>
          </a:blip>
          <a:srcRect/>
          <a:stretch/>
        </p:blipFill>
        <p:spPr>
          <a:xfrm>
            <a:off x="3097400" y="150125"/>
            <a:ext cx="6073896" cy="5618364"/>
          </a:xfrm>
          <a:prstGeom prst="rect">
            <a:avLst/>
          </a:prstGeom>
          <a:noFill/>
          <a:ln>
            <a:noFill/>
          </a:ln>
        </p:spPr>
      </p:pic>
    </p:spTree>
    <p:extLst>
      <p:ext uri="{BB962C8B-B14F-4D97-AF65-F5344CB8AC3E}">
        <p14:creationId xmlns:p14="http://schemas.microsoft.com/office/powerpoint/2010/main" val="3912507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122363"/>
            <a:ext cx="9144000" cy="1788105"/>
          </a:xfrm>
        </p:spPr>
        <p:txBody>
          <a:bodyPr>
            <a:normAutofit/>
          </a:bodyPr>
          <a:lstStyle/>
          <a:p>
            <a:r>
              <a:rPr lang="en-CA" sz="4400" dirty="0"/>
              <a:t>TAKE ACTION</a:t>
            </a:r>
          </a:p>
        </p:txBody>
      </p:sp>
      <p:sp>
        <p:nvSpPr>
          <p:cNvPr id="5" name="Subtitle 4"/>
          <p:cNvSpPr>
            <a:spLocks noGrp="1"/>
          </p:cNvSpPr>
          <p:nvPr>
            <p:ph type="subTitle" idx="1"/>
          </p:nvPr>
        </p:nvSpPr>
        <p:spPr>
          <a:xfrm>
            <a:off x="4462818" y="3122341"/>
            <a:ext cx="6205183" cy="2135459"/>
          </a:xfrm>
        </p:spPr>
        <p:txBody>
          <a:bodyPr>
            <a:normAutofit/>
          </a:bodyPr>
          <a:lstStyle/>
          <a:p>
            <a:pPr marL="571500" indent="-571500">
              <a:buFont typeface="Arial" panose="020B0604020202020204" pitchFamily="34" charset="0"/>
              <a:buChar char="•"/>
            </a:pPr>
            <a:r>
              <a:rPr lang="en-CA" sz="3600" b="1" u="sng" dirty="0" smtClean="0">
                <a:solidFill>
                  <a:srgbClr val="ED7D31"/>
                </a:solidFill>
                <a:latin typeface="EMprint W01 Regular"/>
              </a:rPr>
              <a:t>Be </a:t>
            </a:r>
            <a:r>
              <a:rPr lang="en-CA" sz="3600" b="1" u="sng" dirty="0">
                <a:solidFill>
                  <a:srgbClr val="ED7D31"/>
                </a:solidFill>
                <a:latin typeface="EMprint W01 Regular"/>
              </a:rPr>
              <a:t>active</a:t>
            </a:r>
          </a:p>
          <a:p>
            <a:pPr marL="571500" indent="-571500">
              <a:buFont typeface="Arial" panose="020B0604020202020204" pitchFamily="34" charset="0"/>
              <a:buChar char="•"/>
            </a:pPr>
            <a:r>
              <a:rPr lang="en-CA" sz="3600" dirty="0" smtClean="0">
                <a:solidFill>
                  <a:srgbClr val="ED7D31"/>
                </a:solidFill>
                <a:latin typeface="EMprint W01 Regular"/>
              </a:rPr>
              <a:t>Have your vision checked</a:t>
            </a:r>
            <a:endParaRPr lang="en-CA" sz="3600" dirty="0">
              <a:solidFill>
                <a:srgbClr val="ED7D31"/>
              </a:solidFill>
              <a:latin typeface="EMprint W01 Regular"/>
            </a:endParaRPr>
          </a:p>
          <a:p>
            <a:pPr marL="571500" indent="-571500">
              <a:buFont typeface="Arial" panose="020B0604020202020204" pitchFamily="34" charset="0"/>
              <a:buChar char="•"/>
            </a:pPr>
            <a:r>
              <a:rPr lang="en-CA" sz="3600" dirty="0">
                <a:solidFill>
                  <a:srgbClr val="ED7D31"/>
                </a:solidFill>
                <a:latin typeface="EMprint W01 Regular"/>
              </a:rPr>
              <a:t>Review your medications</a:t>
            </a:r>
          </a:p>
        </p:txBody>
      </p:sp>
    </p:spTree>
    <p:extLst>
      <p:ext uri="{BB962C8B-B14F-4D97-AF65-F5344CB8AC3E}">
        <p14:creationId xmlns:p14="http://schemas.microsoft.com/office/powerpoint/2010/main" val="2617732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71610" y="1758898"/>
            <a:ext cx="4169406" cy="3046988"/>
          </a:xfrm>
          <a:prstGeom prst="rect">
            <a:avLst/>
          </a:prstGeom>
          <a:noFill/>
        </p:spPr>
        <p:txBody>
          <a:bodyPr wrap="square" rtlCol="0">
            <a:spAutoFit/>
          </a:bodyPr>
          <a:lstStyle/>
          <a:p>
            <a:r>
              <a:rPr lang="en-CA" sz="4800" dirty="0" smtClean="0">
                <a:solidFill>
                  <a:srgbClr val="176AB4"/>
                </a:solidFill>
                <a:latin typeface="EMprint W01 Regular" panose="020B0503020204020204" pitchFamily="34" charset="0"/>
              </a:rPr>
              <a:t>Be </a:t>
            </a:r>
            <a:r>
              <a:rPr lang="en-CA" sz="4800" dirty="0">
                <a:solidFill>
                  <a:srgbClr val="176AB4"/>
                </a:solidFill>
                <a:latin typeface="EMprint W01 Regular" panose="020B0503020204020204" pitchFamily="34" charset="0"/>
              </a:rPr>
              <a:t>active to improve your strength and balance.</a:t>
            </a:r>
          </a:p>
        </p:txBody>
      </p:sp>
      <p:pic>
        <p:nvPicPr>
          <p:cNvPr id="4" name="Picture 3" descr="C:\Users\morganre\Downloads\shutterstock_367740032 (1).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3609" y="1171313"/>
            <a:ext cx="6385068" cy="4222158"/>
          </a:xfrm>
          <a:prstGeom prst="rect">
            <a:avLst/>
          </a:prstGeom>
          <a:noFill/>
          <a:ln>
            <a:noFill/>
          </a:ln>
        </p:spPr>
      </p:pic>
    </p:spTree>
    <p:extLst>
      <p:ext uri="{BB962C8B-B14F-4D97-AF65-F5344CB8AC3E}">
        <p14:creationId xmlns:p14="http://schemas.microsoft.com/office/powerpoint/2010/main" val="4259096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Warning</a:t>
            </a:r>
          </a:p>
        </p:txBody>
      </p:sp>
      <p:sp>
        <p:nvSpPr>
          <p:cNvPr id="3" name="Content Placeholder 2"/>
          <p:cNvSpPr>
            <a:spLocks noGrp="1"/>
          </p:cNvSpPr>
          <p:nvPr>
            <p:ph idx="1"/>
          </p:nvPr>
        </p:nvSpPr>
        <p:spPr>
          <a:xfrm>
            <a:off x="838200" y="1825625"/>
            <a:ext cx="5166815" cy="3956050"/>
          </a:xfrm>
        </p:spPr>
        <p:txBody>
          <a:bodyPr>
            <a:normAutofit/>
          </a:bodyPr>
          <a:lstStyle/>
          <a:p>
            <a:pPr marL="0" indent="0">
              <a:buNone/>
            </a:pPr>
            <a:r>
              <a:rPr lang="en-CA" sz="4000" dirty="0">
                <a:solidFill>
                  <a:srgbClr val="176AB4"/>
                </a:solidFill>
              </a:rPr>
              <a:t>As an older adult, regular physical activity is one of the most important things you can do for your health. (CDC, 2016)</a:t>
            </a:r>
          </a:p>
        </p:txBody>
      </p:sp>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274366" y="1826479"/>
            <a:ext cx="5079434" cy="3385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5520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Be </a:t>
            </a:r>
            <a:r>
              <a:rPr lang="en-CA" b="1" dirty="0"/>
              <a:t>Active</a:t>
            </a:r>
          </a:p>
        </p:txBody>
      </p:sp>
      <p:sp>
        <p:nvSpPr>
          <p:cNvPr id="3" name="Content Placeholder 2"/>
          <p:cNvSpPr>
            <a:spLocks noGrp="1"/>
          </p:cNvSpPr>
          <p:nvPr>
            <p:ph idx="1"/>
          </p:nvPr>
        </p:nvSpPr>
        <p:spPr>
          <a:xfrm>
            <a:off x="838201" y="1825625"/>
            <a:ext cx="4675496" cy="3389373"/>
          </a:xfrm>
        </p:spPr>
        <p:txBody>
          <a:bodyPr>
            <a:normAutofit/>
          </a:bodyPr>
          <a:lstStyle/>
          <a:p>
            <a:r>
              <a:rPr lang="en-CA" sz="3600" dirty="0">
                <a:solidFill>
                  <a:srgbClr val="176AB4"/>
                </a:solidFill>
              </a:rPr>
              <a:t>Aim for 30 minutes every </a:t>
            </a:r>
            <a:r>
              <a:rPr lang="en-CA" sz="3600" dirty="0" smtClean="0">
                <a:solidFill>
                  <a:srgbClr val="176AB4"/>
                </a:solidFill>
              </a:rPr>
              <a:t>day for at least 5 days each week</a:t>
            </a:r>
            <a:endParaRPr lang="en-CA" sz="3600" dirty="0">
              <a:solidFill>
                <a:srgbClr val="176AB4"/>
              </a:solidFill>
            </a:endParaRPr>
          </a:p>
        </p:txBody>
      </p:sp>
      <p:pic>
        <p:nvPicPr>
          <p:cNvPr id="5" name="Shape 286"/>
          <p:cNvPicPr preferRelativeResize="0"/>
          <p:nvPr/>
        </p:nvPicPr>
        <p:blipFill>
          <a:blip r:embed="rId3" cstate="screen">
            <a:extLst>
              <a:ext uri="{28A0092B-C50C-407E-A947-70E740481C1C}">
                <a14:useLocalDpi xmlns:a14="http://schemas.microsoft.com/office/drawing/2010/main"/>
              </a:ext>
            </a:extLst>
          </a:blip>
          <a:stretch>
            <a:fillRect/>
          </a:stretch>
        </p:blipFill>
        <p:spPr>
          <a:xfrm>
            <a:off x="5834062" y="1563748"/>
            <a:ext cx="5476875" cy="3651250"/>
          </a:xfrm>
          <a:prstGeom prst="rect">
            <a:avLst/>
          </a:prstGeom>
          <a:noFill/>
          <a:ln>
            <a:noFill/>
          </a:ln>
        </p:spPr>
      </p:pic>
    </p:spTree>
    <p:extLst>
      <p:ext uri="{BB962C8B-B14F-4D97-AF65-F5344CB8AC3E}">
        <p14:creationId xmlns:p14="http://schemas.microsoft.com/office/powerpoint/2010/main" val="3471698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screen">
            <a:extLst>
              <a:ext uri="{28A0092B-C50C-407E-A947-70E740481C1C}">
                <a14:useLocalDpi xmlns:a14="http://schemas.microsoft.com/office/drawing/2010/main"/>
              </a:ext>
            </a:extLst>
          </a:blip>
          <a:stretch>
            <a:fillRect/>
          </a:stretch>
        </p:blipFill>
        <p:spPr bwMode="auto">
          <a:xfrm>
            <a:off x="4256368" y="83524"/>
            <a:ext cx="3701566" cy="57206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21051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Be </a:t>
            </a:r>
            <a:r>
              <a:rPr lang="en-CA" b="1" dirty="0"/>
              <a:t>Active</a:t>
            </a:r>
          </a:p>
        </p:txBody>
      </p:sp>
      <p:sp>
        <p:nvSpPr>
          <p:cNvPr id="3" name="Content Placeholder 2"/>
          <p:cNvSpPr>
            <a:spLocks noGrp="1"/>
          </p:cNvSpPr>
          <p:nvPr>
            <p:ph idx="1"/>
          </p:nvPr>
        </p:nvSpPr>
        <p:spPr>
          <a:xfrm>
            <a:off x="1037493" y="1673225"/>
            <a:ext cx="9970476" cy="3389373"/>
          </a:xfrm>
        </p:spPr>
        <p:txBody>
          <a:bodyPr>
            <a:normAutofit/>
          </a:bodyPr>
          <a:lstStyle/>
          <a:p>
            <a:r>
              <a:rPr lang="en-CA" sz="3600" dirty="0">
                <a:solidFill>
                  <a:srgbClr val="176AB4"/>
                </a:solidFill>
              </a:rPr>
              <a:t>Be safe. Talk to your </a:t>
            </a:r>
            <a:r>
              <a:rPr lang="en-CA" sz="3600" dirty="0" smtClean="0">
                <a:solidFill>
                  <a:srgbClr val="176AB4"/>
                </a:solidFill>
              </a:rPr>
              <a:t>healthcare </a:t>
            </a:r>
            <a:r>
              <a:rPr lang="en-CA" sz="3600" dirty="0">
                <a:solidFill>
                  <a:srgbClr val="176AB4"/>
                </a:solidFill>
              </a:rPr>
              <a:t>provider before starting something new.</a:t>
            </a:r>
          </a:p>
          <a:p>
            <a:endParaRPr lang="en-CA" sz="3600" dirty="0">
              <a:solidFill>
                <a:srgbClr val="176AB4"/>
              </a:solidFill>
            </a:endParaRPr>
          </a:p>
          <a:p>
            <a:r>
              <a:rPr lang="en-CA" sz="3600" dirty="0">
                <a:solidFill>
                  <a:srgbClr val="176AB4"/>
                </a:solidFill>
              </a:rPr>
              <a:t>It doesn’t matter what age we are, our bodies will get stronger if we are active.</a:t>
            </a:r>
          </a:p>
        </p:txBody>
      </p:sp>
    </p:spTree>
    <p:extLst>
      <p:ext uri="{BB962C8B-B14F-4D97-AF65-F5344CB8AC3E}">
        <p14:creationId xmlns:p14="http://schemas.microsoft.com/office/powerpoint/2010/main" val="785785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765803"/>
          </a:xfrm>
        </p:spPr>
        <p:txBody>
          <a:bodyPr>
            <a:normAutofit/>
          </a:bodyPr>
          <a:lstStyle/>
          <a:p>
            <a:r>
              <a:rPr lang="en-CA" sz="4400" dirty="0"/>
              <a:t>TAKE ACTION</a:t>
            </a:r>
          </a:p>
        </p:txBody>
      </p:sp>
      <p:sp>
        <p:nvSpPr>
          <p:cNvPr id="3" name="Content Placeholder 2"/>
          <p:cNvSpPr>
            <a:spLocks noGrp="1"/>
          </p:cNvSpPr>
          <p:nvPr>
            <p:ph type="subTitle" idx="1"/>
          </p:nvPr>
        </p:nvSpPr>
        <p:spPr>
          <a:xfrm>
            <a:off x="1524000" y="3178098"/>
            <a:ext cx="9144000" cy="2212768"/>
          </a:xfrm>
        </p:spPr>
        <p:txBody>
          <a:bodyPr>
            <a:noAutofit/>
          </a:bodyPr>
          <a:lstStyle/>
          <a:p>
            <a:pPr marL="571500" indent="-571500">
              <a:buFont typeface="Arial" panose="020B0604020202020204" pitchFamily="34" charset="0"/>
              <a:buChar char="•"/>
            </a:pPr>
            <a:r>
              <a:rPr lang="en-CA" sz="3600" dirty="0" smtClean="0">
                <a:solidFill>
                  <a:srgbClr val="ED7D31"/>
                </a:solidFill>
                <a:latin typeface="EMprint W01 Regular"/>
              </a:rPr>
              <a:t>Be </a:t>
            </a:r>
            <a:r>
              <a:rPr lang="en-CA" sz="3600" dirty="0">
                <a:solidFill>
                  <a:srgbClr val="ED7D31"/>
                </a:solidFill>
                <a:latin typeface="EMprint W01 Regular"/>
              </a:rPr>
              <a:t>active</a:t>
            </a:r>
          </a:p>
          <a:p>
            <a:pPr marL="571500" indent="-571500">
              <a:buFont typeface="Arial" panose="020B0604020202020204" pitchFamily="34" charset="0"/>
              <a:buChar char="•"/>
            </a:pPr>
            <a:r>
              <a:rPr lang="en-CA" sz="3600" b="1" u="sng" dirty="0" smtClean="0">
                <a:solidFill>
                  <a:srgbClr val="ED7D31"/>
                </a:solidFill>
                <a:latin typeface="EMprint W01 Regular"/>
              </a:rPr>
              <a:t>Have your vision checked</a:t>
            </a:r>
            <a:endParaRPr lang="en-CA" sz="3600" b="1" u="sng" dirty="0">
              <a:solidFill>
                <a:srgbClr val="ED7D31"/>
              </a:solidFill>
              <a:latin typeface="EMprint W01 Regular"/>
            </a:endParaRPr>
          </a:p>
          <a:p>
            <a:pPr marL="571500" indent="-571500">
              <a:buFont typeface="Arial" panose="020B0604020202020204" pitchFamily="34" charset="0"/>
              <a:buChar char="•"/>
            </a:pPr>
            <a:r>
              <a:rPr lang="en-CA" sz="3600" dirty="0">
                <a:solidFill>
                  <a:srgbClr val="ED7D31"/>
                </a:solidFill>
                <a:latin typeface="EMprint W01 Regular"/>
              </a:rPr>
              <a:t>Review your medications</a:t>
            </a:r>
          </a:p>
        </p:txBody>
      </p:sp>
    </p:spTree>
    <p:extLst>
      <p:ext uri="{BB962C8B-B14F-4D97-AF65-F5344CB8AC3E}">
        <p14:creationId xmlns:p14="http://schemas.microsoft.com/office/powerpoint/2010/main" val="3103060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8370"/>
          </a:xfrm>
          <a:ln>
            <a:noFill/>
          </a:ln>
        </p:spPr>
        <p:txBody>
          <a:bodyPr anchor="t" anchorCtr="0"/>
          <a:lstStyle/>
          <a:p>
            <a:pPr>
              <a:lnSpc>
                <a:spcPct val="100000"/>
              </a:lnSpc>
            </a:pPr>
            <a:r>
              <a:rPr lang="en-CA" dirty="0"/>
              <a:t>What do they have in common?</a:t>
            </a:r>
          </a:p>
        </p:txBody>
      </p:sp>
      <p:pic>
        <p:nvPicPr>
          <p:cNvPr id="1026" name="Picture 2" descr="Image result for nancy reagan"/>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76960" y="2068086"/>
            <a:ext cx="1860507" cy="20993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illary clinto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211352" y="2068086"/>
            <a:ext cx="1649744" cy="20993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ope benedict"/>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594103" y="2071828"/>
            <a:ext cx="1721202" cy="20954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teven tyle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372399" y="2070395"/>
            <a:ext cx="1784289" cy="209931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idel castro"/>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920945" y="2068086"/>
            <a:ext cx="1768660" cy="20993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queen elizabeth"/>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9744870" y="2068086"/>
            <a:ext cx="1766243" cy="2099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019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90492" y="2124939"/>
            <a:ext cx="5896708" cy="2308324"/>
          </a:xfrm>
          <a:prstGeom prst="rect">
            <a:avLst/>
          </a:prstGeom>
          <a:noFill/>
        </p:spPr>
        <p:txBody>
          <a:bodyPr wrap="square" rtlCol="0">
            <a:spAutoFit/>
          </a:bodyPr>
          <a:lstStyle/>
          <a:p>
            <a:r>
              <a:rPr lang="en-CA" sz="4800" dirty="0">
                <a:solidFill>
                  <a:srgbClr val="176AB4"/>
                </a:solidFill>
                <a:latin typeface="EMprint W01 Regular" panose="020B0503020204020204" pitchFamily="34" charset="0"/>
              </a:rPr>
              <a:t>Visit your eye doctor every year for a complete eye exam.</a:t>
            </a:r>
          </a:p>
        </p:txBody>
      </p:sp>
      <p:pic>
        <p:nvPicPr>
          <p:cNvPr id="5" name="Picture 4" descr="C:\Users\morganre\Downloads\shutterstock_122471854 (1).jpg"/>
          <p:cNvPicPr/>
          <p:nvPr/>
        </p:nvPicPr>
        <p:blipFill rotWithShape="1">
          <a:blip r:embed="rId3" cstate="screen">
            <a:extLst>
              <a:ext uri="{28A0092B-C50C-407E-A947-70E740481C1C}">
                <a14:useLocalDpi xmlns:a14="http://schemas.microsoft.com/office/drawing/2010/main"/>
              </a:ext>
            </a:extLst>
          </a:blip>
          <a:srcRect/>
          <a:stretch/>
        </p:blipFill>
        <p:spPr bwMode="auto">
          <a:xfrm>
            <a:off x="609601" y="1311100"/>
            <a:ext cx="5158154" cy="3936002"/>
          </a:xfrm>
          <a:prstGeom prst="rect">
            <a:avLst/>
          </a:prstGeom>
          <a:noFill/>
          <a:ln>
            <a:noFill/>
          </a:ln>
        </p:spPr>
      </p:pic>
    </p:spTree>
    <p:extLst>
      <p:ext uri="{BB962C8B-B14F-4D97-AF65-F5344CB8AC3E}">
        <p14:creationId xmlns:p14="http://schemas.microsoft.com/office/powerpoint/2010/main" val="3112390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Check Your Vision</a:t>
            </a:r>
          </a:p>
        </p:txBody>
      </p:sp>
      <p:sp>
        <p:nvSpPr>
          <p:cNvPr id="3" name="Content Placeholder 2"/>
          <p:cNvSpPr>
            <a:spLocks noGrp="1"/>
          </p:cNvSpPr>
          <p:nvPr>
            <p:ph idx="1"/>
          </p:nvPr>
        </p:nvSpPr>
        <p:spPr>
          <a:xfrm>
            <a:off x="838201" y="1825625"/>
            <a:ext cx="4648200" cy="3956050"/>
          </a:xfrm>
        </p:spPr>
        <p:txBody>
          <a:bodyPr>
            <a:normAutofit/>
          </a:bodyPr>
          <a:lstStyle/>
          <a:p>
            <a:pPr marL="0" indent="0">
              <a:buNone/>
            </a:pPr>
            <a:r>
              <a:rPr lang="en-CA" sz="3600" dirty="0">
                <a:solidFill>
                  <a:srgbClr val="176AB4"/>
                </a:solidFill>
              </a:rPr>
              <a:t>Talk about your eye health and any changes to your vision.</a:t>
            </a:r>
          </a:p>
        </p:txBody>
      </p:sp>
      <p:pic>
        <p:nvPicPr>
          <p:cNvPr id="5" name="Shape 346"/>
          <p:cNvPicPr preferRelativeResize="0"/>
          <p:nvPr/>
        </p:nvPicPr>
        <p:blipFill rotWithShape="1">
          <a:blip r:embed="rId3">
            <a:alphaModFix/>
          </a:blip>
          <a:srcRect/>
          <a:stretch/>
        </p:blipFill>
        <p:spPr>
          <a:xfrm>
            <a:off x="5868536" y="1154437"/>
            <a:ext cx="5485263" cy="4359260"/>
          </a:xfrm>
          <a:prstGeom prst="rect">
            <a:avLst/>
          </a:prstGeom>
          <a:noFill/>
          <a:ln>
            <a:noFill/>
          </a:ln>
        </p:spPr>
      </p:pic>
    </p:spTree>
    <p:extLst>
      <p:ext uri="{BB962C8B-B14F-4D97-AF65-F5344CB8AC3E}">
        <p14:creationId xmlns:p14="http://schemas.microsoft.com/office/powerpoint/2010/main" val="1664861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Check Your Vision</a:t>
            </a:r>
          </a:p>
        </p:txBody>
      </p:sp>
      <p:sp>
        <p:nvSpPr>
          <p:cNvPr id="3" name="Rectangle 2"/>
          <p:cNvSpPr/>
          <p:nvPr/>
        </p:nvSpPr>
        <p:spPr>
          <a:xfrm>
            <a:off x="1312461" y="1690688"/>
            <a:ext cx="8939282" cy="3539430"/>
          </a:xfrm>
          <a:prstGeom prst="rect">
            <a:avLst/>
          </a:prstGeom>
        </p:spPr>
        <p:txBody>
          <a:bodyPr wrap="square">
            <a:spAutoFit/>
          </a:bodyPr>
          <a:lstStyle/>
          <a:p>
            <a:pPr marL="457200" indent="-457200">
              <a:buClr>
                <a:srgbClr val="F58334"/>
              </a:buClr>
              <a:buFont typeface="Arial" panose="020B0604020202020204" pitchFamily="34" charset="0"/>
              <a:buChar char="•"/>
            </a:pPr>
            <a:r>
              <a:rPr lang="en-CA" sz="3200" dirty="0">
                <a:solidFill>
                  <a:srgbClr val="0074BB"/>
                </a:solidFill>
                <a:latin typeface="EMprint W01 Regular" panose="020B0503020204020204" pitchFamily="34" charset="0"/>
              </a:rPr>
              <a:t>Older adults with low vision are 2.5 times more likely to fall</a:t>
            </a:r>
          </a:p>
          <a:p>
            <a:pPr>
              <a:buClr>
                <a:srgbClr val="F58334"/>
              </a:buClr>
            </a:pPr>
            <a:endParaRPr lang="en-CA" sz="3200" dirty="0">
              <a:solidFill>
                <a:srgbClr val="0074BB"/>
              </a:solidFill>
              <a:latin typeface="EMprint W01 Regular" panose="020B0503020204020204" pitchFamily="34" charset="0"/>
            </a:endParaRPr>
          </a:p>
          <a:p>
            <a:pPr marL="457200" indent="-457200">
              <a:buClr>
                <a:srgbClr val="F58334"/>
              </a:buClr>
              <a:buFont typeface="Arial" panose="020B0604020202020204" pitchFamily="34" charset="0"/>
              <a:buChar char="•"/>
            </a:pPr>
            <a:r>
              <a:rPr lang="en-CA" sz="3200" dirty="0">
                <a:solidFill>
                  <a:srgbClr val="0074BB"/>
                </a:solidFill>
                <a:latin typeface="EMprint W01 Regular" panose="020B0503020204020204" pitchFamily="34" charset="0"/>
              </a:rPr>
              <a:t>Wear sunglasses, even in the winter</a:t>
            </a:r>
          </a:p>
          <a:p>
            <a:pPr>
              <a:buClr>
                <a:srgbClr val="F58334"/>
              </a:buClr>
            </a:pPr>
            <a:endParaRPr lang="en-CA" sz="3200" dirty="0">
              <a:solidFill>
                <a:srgbClr val="0074BB"/>
              </a:solidFill>
              <a:latin typeface="EMprint W01 Regular" panose="020B0503020204020204" pitchFamily="34" charset="0"/>
            </a:endParaRPr>
          </a:p>
          <a:p>
            <a:pPr marL="457200" indent="-457200">
              <a:buClr>
                <a:srgbClr val="F58334"/>
              </a:buClr>
              <a:buFont typeface="Arial" panose="020B0604020202020204" pitchFamily="34" charset="0"/>
              <a:buChar char="•"/>
            </a:pPr>
            <a:r>
              <a:rPr lang="en-CA" sz="3200" dirty="0">
                <a:solidFill>
                  <a:srgbClr val="0074BB"/>
                </a:solidFill>
                <a:latin typeface="EMprint W01 Semibold" panose="020B0703020204020204" pitchFamily="34" charset="0"/>
              </a:rPr>
              <a:t>Eye exams for Albertans 65+ are covered by Alberta Health</a:t>
            </a:r>
            <a:endParaRPr lang="en-CA" sz="3200" dirty="0">
              <a:latin typeface="EMprint W01 Semibold" panose="020B0703020204020204" pitchFamily="34" charset="0"/>
            </a:endParaRPr>
          </a:p>
        </p:txBody>
      </p:sp>
    </p:spTree>
    <p:extLst>
      <p:ext uri="{BB962C8B-B14F-4D97-AF65-F5344CB8AC3E}">
        <p14:creationId xmlns:p14="http://schemas.microsoft.com/office/powerpoint/2010/main" val="2479307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855013"/>
          </a:xfrm>
        </p:spPr>
        <p:txBody>
          <a:bodyPr>
            <a:normAutofit/>
          </a:bodyPr>
          <a:lstStyle/>
          <a:p>
            <a:r>
              <a:rPr lang="en-CA" sz="4400" dirty="0"/>
              <a:t>TAKE ACTION</a:t>
            </a:r>
          </a:p>
        </p:txBody>
      </p:sp>
      <p:sp>
        <p:nvSpPr>
          <p:cNvPr id="3" name="Content Placeholder 2"/>
          <p:cNvSpPr>
            <a:spLocks noGrp="1"/>
          </p:cNvSpPr>
          <p:nvPr>
            <p:ph type="subTitle" idx="1"/>
          </p:nvPr>
        </p:nvSpPr>
        <p:spPr>
          <a:xfrm>
            <a:off x="1524000" y="3211551"/>
            <a:ext cx="9144000" cy="2274849"/>
          </a:xfrm>
        </p:spPr>
        <p:txBody>
          <a:bodyPr>
            <a:noAutofit/>
          </a:bodyPr>
          <a:lstStyle/>
          <a:p>
            <a:pPr marL="571500" indent="-571500">
              <a:buFont typeface="Arial" panose="020B0604020202020204" pitchFamily="34" charset="0"/>
              <a:buChar char="•"/>
            </a:pPr>
            <a:r>
              <a:rPr lang="en-CA" sz="3600" dirty="0" smtClean="0">
                <a:solidFill>
                  <a:srgbClr val="ED7D31"/>
                </a:solidFill>
                <a:latin typeface="EMprint W01 Regular"/>
              </a:rPr>
              <a:t>Be </a:t>
            </a:r>
            <a:r>
              <a:rPr lang="en-CA" sz="3600" dirty="0">
                <a:solidFill>
                  <a:srgbClr val="ED7D31"/>
                </a:solidFill>
                <a:latin typeface="EMprint W01 Regular"/>
              </a:rPr>
              <a:t>active</a:t>
            </a:r>
          </a:p>
          <a:p>
            <a:pPr marL="571500" indent="-571500">
              <a:buFont typeface="Arial" panose="020B0604020202020204" pitchFamily="34" charset="0"/>
              <a:buChar char="•"/>
            </a:pPr>
            <a:r>
              <a:rPr lang="en-CA" sz="3600" dirty="0" smtClean="0">
                <a:solidFill>
                  <a:srgbClr val="ED7D31"/>
                </a:solidFill>
                <a:latin typeface="EMprint W01 Regular"/>
              </a:rPr>
              <a:t>Have your vision checked</a:t>
            </a:r>
            <a:endParaRPr lang="en-CA" sz="3600" dirty="0">
              <a:solidFill>
                <a:srgbClr val="ED7D31"/>
              </a:solidFill>
              <a:latin typeface="EMprint W01 Regular"/>
            </a:endParaRPr>
          </a:p>
          <a:p>
            <a:pPr marL="571500" indent="-571500">
              <a:buFont typeface="Arial" panose="020B0604020202020204" pitchFamily="34" charset="0"/>
              <a:buChar char="•"/>
            </a:pPr>
            <a:r>
              <a:rPr lang="en-CA" sz="3600" b="1" u="sng" dirty="0">
                <a:solidFill>
                  <a:srgbClr val="ED7D31"/>
                </a:solidFill>
                <a:latin typeface="EMprint W01 Regular"/>
              </a:rPr>
              <a:t>Review your medications</a:t>
            </a:r>
          </a:p>
        </p:txBody>
      </p:sp>
    </p:spTree>
    <p:extLst>
      <p:ext uri="{BB962C8B-B14F-4D97-AF65-F5344CB8AC3E}">
        <p14:creationId xmlns:p14="http://schemas.microsoft.com/office/powerpoint/2010/main" val="2294224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41164" y="1307721"/>
            <a:ext cx="6591870" cy="2308324"/>
          </a:xfrm>
          <a:prstGeom prst="rect">
            <a:avLst/>
          </a:prstGeom>
          <a:noFill/>
        </p:spPr>
        <p:txBody>
          <a:bodyPr wrap="square" rtlCol="0">
            <a:spAutoFit/>
          </a:bodyPr>
          <a:lstStyle/>
          <a:p>
            <a:r>
              <a:rPr lang="en-CA" sz="4800" dirty="0">
                <a:solidFill>
                  <a:srgbClr val="176AB4"/>
                </a:solidFill>
                <a:latin typeface="EMprint W01 Regular" panose="020B0503020204020204" pitchFamily="34" charset="0"/>
              </a:rPr>
              <a:t>Review all your medications with your doctor or pharmacist.</a:t>
            </a:r>
          </a:p>
        </p:txBody>
      </p:sp>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83128" y="306790"/>
            <a:ext cx="3635043" cy="5452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3169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Review Your Medications</a:t>
            </a:r>
          </a:p>
        </p:txBody>
      </p:sp>
      <p:sp>
        <p:nvSpPr>
          <p:cNvPr id="3" name="Rectangle 2"/>
          <p:cNvSpPr/>
          <p:nvPr/>
        </p:nvSpPr>
        <p:spPr>
          <a:xfrm>
            <a:off x="1312461" y="1690688"/>
            <a:ext cx="8939282" cy="3046988"/>
          </a:xfrm>
          <a:prstGeom prst="rect">
            <a:avLst/>
          </a:prstGeom>
        </p:spPr>
        <p:txBody>
          <a:bodyPr wrap="square">
            <a:spAutoFit/>
          </a:bodyPr>
          <a:lstStyle/>
          <a:p>
            <a:pPr>
              <a:buClr>
                <a:srgbClr val="F58334"/>
              </a:buClr>
            </a:pPr>
            <a:r>
              <a:rPr lang="en-CA" sz="3200" dirty="0">
                <a:solidFill>
                  <a:srgbClr val="0074BB"/>
                </a:solidFill>
                <a:latin typeface="EMprint W01 Regular" panose="020B0503020204020204" pitchFamily="34" charset="0"/>
              </a:rPr>
              <a:t>Medications include:</a:t>
            </a:r>
          </a:p>
          <a:p>
            <a:pPr>
              <a:buClr>
                <a:srgbClr val="F58334"/>
              </a:buClr>
            </a:pPr>
            <a:endParaRPr lang="en-CA" sz="3200" dirty="0">
              <a:solidFill>
                <a:srgbClr val="0074BB"/>
              </a:solidFill>
              <a:latin typeface="EMprint W01 Regular" panose="020B0503020204020204" pitchFamily="34" charset="0"/>
            </a:endParaRPr>
          </a:p>
          <a:p>
            <a:pPr marL="457200" indent="-457200">
              <a:buClr>
                <a:srgbClr val="F58334"/>
              </a:buClr>
              <a:buFont typeface="Arial" panose="020B0604020202020204" pitchFamily="34" charset="0"/>
              <a:buChar char="•"/>
            </a:pPr>
            <a:r>
              <a:rPr lang="en-CA" sz="3200" dirty="0">
                <a:solidFill>
                  <a:srgbClr val="0074BB"/>
                </a:solidFill>
                <a:latin typeface="EMprint W01 Regular" panose="020B0503020204020204" pitchFamily="34" charset="0"/>
              </a:rPr>
              <a:t>Prescriptions</a:t>
            </a:r>
          </a:p>
          <a:p>
            <a:pPr marL="457200" indent="-457200">
              <a:buClr>
                <a:srgbClr val="F58334"/>
              </a:buClr>
              <a:buFont typeface="Arial" panose="020B0604020202020204" pitchFamily="34" charset="0"/>
              <a:buChar char="•"/>
            </a:pPr>
            <a:r>
              <a:rPr lang="en-CA" sz="3200" dirty="0">
                <a:solidFill>
                  <a:srgbClr val="0074BB"/>
                </a:solidFill>
                <a:latin typeface="EMprint W01 Regular" panose="020B0503020204020204" pitchFamily="34" charset="0"/>
              </a:rPr>
              <a:t>Supplements</a:t>
            </a:r>
          </a:p>
          <a:p>
            <a:pPr marL="457200" indent="-457200">
              <a:buClr>
                <a:srgbClr val="F58334"/>
              </a:buClr>
              <a:buFont typeface="Arial" panose="020B0604020202020204" pitchFamily="34" charset="0"/>
              <a:buChar char="•"/>
            </a:pPr>
            <a:r>
              <a:rPr lang="en-CA" sz="3200" dirty="0">
                <a:solidFill>
                  <a:srgbClr val="0074BB"/>
                </a:solidFill>
                <a:latin typeface="EMprint W01 Regular" panose="020B0503020204020204" pitchFamily="34" charset="0"/>
              </a:rPr>
              <a:t>Over-the-counter medications</a:t>
            </a:r>
          </a:p>
          <a:p>
            <a:pPr marL="457200" indent="-457200">
              <a:buClr>
                <a:srgbClr val="F58334"/>
              </a:buClr>
              <a:buFont typeface="Arial" panose="020B0604020202020204" pitchFamily="34" charset="0"/>
              <a:buChar char="•"/>
            </a:pPr>
            <a:r>
              <a:rPr lang="en-CA" sz="3200" dirty="0">
                <a:solidFill>
                  <a:srgbClr val="0074BB"/>
                </a:solidFill>
                <a:latin typeface="EMprint W01 Regular" panose="020B0503020204020204" pitchFamily="34" charset="0"/>
              </a:rPr>
              <a:t>Vitamins</a:t>
            </a:r>
          </a:p>
        </p:txBody>
      </p:sp>
      <p:pic>
        <p:nvPicPr>
          <p:cNvPr id="6" name="Shape 253"/>
          <p:cNvPicPr preferRelativeResize="0">
            <a:picLocks/>
          </p:cNvPicPr>
          <p:nvPr/>
        </p:nvPicPr>
        <p:blipFill rotWithShape="1">
          <a:blip r:embed="rId3" cstate="screen">
            <a:alphaModFix/>
            <a:extLst>
              <a:ext uri="{28A0092B-C50C-407E-A947-70E740481C1C}">
                <a14:useLocalDpi xmlns:a14="http://schemas.microsoft.com/office/drawing/2010/main"/>
              </a:ext>
            </a:extLst>
          </a:blip>
          <a:srcRect/>
          <a:stretch/>
        </p:blipFill>
        <p:spPr>
          <a:xfrm>
            <a:off x="12357017" y="8956296"/>
            <a:ext cx="913633" cy="567703"/>
          </a:xfrm>
          <a:prstGeom prst="rect">
            <a:avLst/>
          </a:prstGeom>
          <a:noFill/>
          <a:ln>
            <a:noFill/>
          </a:ln>
        </p:spPr>
      </p:pic>
      <p:pic>
        <p:nvPicPr>
          <p:cNvPr id="2052" name="Picture 4" descr="Pile of White Pink and Brown Oblong and Round Medication Table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877297" y="4195131"/>
            <a:ext cx="2449778" cy="163226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White Oval Medication Pill on Green Lea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877298" y="1033360"/>
            <a:ext cx="2449778" cy="162125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benylin cough syrup"/>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877297" y="2780410"/>
            <a:ext cx="2449779" cy="163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030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Review Your Medications</a:t>
            </a:r>
          </a:p>
        </p:txBody>
      </p:sp>
      <p:sp>
        <p:nvSpPr>
          <p:cNvPr id="3" name="Rectangle 2"/>
          <p:cNvSpPr/>
          <p:nvPr/>
        </p:nvSpPr>
        <p:spPr>
          <a:xfrm>
            <a:off x="1271518" y="1513267"/>
            <a:ext cx="8653532" cy="4031873"/>
          </a:xfrm>
          <a:prstGeom prst="rect">
            <a:avLst/>
          </a:prstGeom>
        </p:spPr>
        <p:txBody>
          <a:bodyPr wrap="square">
            <a:spAutoFit/>
          </a:bodyPr>
          <a:lstStyle/>
          <a:p>
            <a:pPr marL="457200" indent="-457200">
              <a:buClr>
                <a:srgbClr val="F58334"/>
              </a:buClr>
              <a:buFont typeface="Arial" panose="020B0604020202020204" pitchFamily="34" charset="0"/>
              <a:buChar char="•"/>
            </a:pPr>
            <a:r>
              <a:rPr lang="en-CA" sz="3200" dirty="0" smtClean="0">
                <a:solidFill>
                  <a:srgbClr val="0074BB"/>
                </a:solidFill>
                <a:latin typeface="EMprint W01 Regular" panose="020B0503020204020204" pitchFamily="34" charset="0"/>
              </a:rPr>
              <a:t>Medications </a:t>
            </a:r>
            <a:r>
              <a:rPr lang="en-CA" sz="3200" dirty="0">
                <a:solidFill>
                  <a:srgbClr val="0074BB"/>
                </a:solidFill>
                <a:latin typeface="EMprint W01 Regular" panose="020B0503020204020204" pitchFamily="34" charset="0"/>
              </a:rPr>
              <a:t>that relax you, help you sleep, or improve your mood can increase your risk of </a:t>
            </a:r>
            <a:r>
              <a:rPr lang="en-CA" sz="3200" dirty="0" smtClean="0">
                <a:solidFill>
                  <a:srgbClr val="0074BB"/>
                </a:solidFill>
                <a:latin typeface="EMprint W01 Regular" panose="020B0503020204020204" pitchFamily="34" charset="0"/>
              </a:rPr>
              <a:t>falling.</a:t>
            </a:r>
            <a:endParaRPr lang="en-CA" sz="3200" baseline="30000" dirty="0">
              <a:solidFill>
                <a:srgbClr val="0074BB"/>
              </a:solidFill>
              <a:latin typeface="EMprint W01 Regular" panose="020B0503020204020204" pitchFamily="34" charset="0"/>
            </a:endParaRPr>
          </a:p>
          <a:p>
            <a:pPr>
              <a:buClr>
                <a:srgbClr val="F58334"/>
              </a:buClr>
            </a:pPr>
            <a:endParaRPr lang="en-CA" sz="3200" dirty="0">
              <a:solidFill>
                <a:srgbClr val="0074BB"/>
              </a:solidFill>
              <a:latin typeface="EMprint W01 Regular" panose="020B0503020204020204" pitchFamily="34" charset="0"/>
            </a:endParaRPr>
          </a:p>
          <a:p>
            <a:pPr marL="457200" indent="-457200">
              <a:buClr>
                <a:srgbClr val="F58334"/>
              </a:buClr>
              <a:buFont typeface="Arial" panose="020B0604020202020204" pitchFamily="34" charset="0"/>
              <a:buChar char="•"/>
            </a:pPr>
            <a:r>
              <a:rPr lang="en-CA" sz="3200" dirty="0">
                <a:solidFill>
                  <a:srgbClr val="0074BB"/>
                </a:solidFill>
                <a:latin typeface="EMprint W01 Regular" panose="020B0503020204020204" pitchFamily="34" charset="0"/>
              </a:rPr>
              <a:t>Use only 1 pharmacy and never take someone else’s medications.</a:t>
            </a:r>
          </a:p>
          <a:p>
            <a:pPr>
              <a:buClr>
                <a:srgbClr val="F58334"/>
              </a:buClr>
            </a:pPr>
            <a:endParaRPr lang="en-CA" sz="3200" dirty="0">
              <a:solidFill>
                <a:srgbClr val="0074BB"/>
              </a:solidFill>
              <a:latin typeface="EMprint W01 Regular" panose="020B0503020204020204" pitchFamily="34" charset="0"/>
            </a:endParaRPr>
          </a:p>
          <a:p>
            <a:pPr marL="457200" indent="-457200">
              <a:buClr>
                <a:srgbClr val="F58334"/>
              </a:buClr>
              <a:buFont typeface="Arial" panose="020B0604020202020204" pitchFamily="34" charset="0"/>
              <a:buChar char="•"/>
            </a:pPr>
            <a:r>
              <a:rPr lang="en-CA" sz="3200" dirty="0">
                <a:solidFill>
                  <a:srgbClr val="0074BB"/>
                </a:solidFill>
                <a:latin typeface="EMprint W01 Regular" panose="020B0503020204020204" pitchFamily="34" charset="0"/>
              </a:rPr>
              <a:t>Alcohol affects medication – </a:t>
            </a:r>
            <a:r>
              <a:rPr lang="en-CA" sz="3200" b="1" dirty="0">
                <a:solidFill>
                  <a:srgbClr val="0074BB"/>
                </a:solidFill>
                <a:latin typeface="EMprint W01 Semibold" panose="020B0703020204020204" pitchFamily="34" charset="0"/>
              </a:rPr>
              <a:t>be careful</a:t>
            </a:r>
            <a:r>
              <a:rPr lang="en-CA" sz="3200" dirty="0">
                <a:solidFill>
                  <a:srgbClr val="0074BB"/>
                </a:solidFill>
                <a:latin typeface="EMprint W01 Regular" panose="020B0503020204020204" pitchFamily="34" charset="0"/>
              </a:rPr>
              <a:t>.</a:t>
            </a:r>
          </a:p>
        </p:txBody>
      </p:sp>
    </p:spTree>
    <p:extLst>
      <p:ext uri="{BB962C8B-B14F-4D97-AF65-F5344CB8AC3E}">
        <p14:creationId xmlns:p14="http://schemas.microsoft.com/office/powerpoint/2010/main" val="453542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Review Your Medications</a:t>
            </a:r>
          </a:p>
        </p:txBody>
      </p:sp>
      <p:pic>
        <p:nvPicPr>
          <p:cNvPr id="3" name="Shape 245"/>
          <p:cNvPicPr preferRelativeResize="0"/>
          <p:nvPr/>
        </p:nvPicPr>
        <p:blipFill>
          <a:blip r:embed="rId3" cstate="screen">
            <a:extLst>
              <a:ext uri="{28A0092B-C50C-407E-A947-70E740481C1C}">
                <a14:useLocalDpi xmlns:a14="http://schemas.microsoft.com/office/drawing/2010/main"/>
              </a:ext>
            </a:extLst>
          </a:blip>
          <a:stretch>
            <a:fillRect/>
          </a:stretch>
        </p:blipFill>
        <p:spPr>
          <a:xfrm>
            <a:off x="2963652" y="1196752"/>
            <a:ext cx="6264696" cy="4176464"/>
          </a:xfrm>
          <a:prstGeom prst="rect">
            <a:avLst/>
          </a:prstGeom>
          <a:noFill/>
          <a:ln>
            <a:noFill/>
          </a:ln>
        </p:spPr>
      </p:pic>
    </p:spTree>
    <p:extLst>
      <p:ext uri="{BB962C8B-B14F-4D97-AF65-F5344CB8AC3E}">
        <p14:creationId xmlns:p14="http://schemas.microsoft.com/office/powerpoint/2010/main" val="2460862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692789"/>
          </a:xfrm>
        </p:spPr>
        <p:txBody>
          <a:bodyPr/>
          <a:lstStyle/>
          <a:p>
            <a:pPr algn="ctr"/>
            <a:r>
              <a:rPr lang="en-CA" dirty="0"/>
              <a:t>Your Surroundings</a:t>
            </a:r>
          </a:p>
        </p:txBody>
      </p:sp>
      <p:sp>
        <p:nvSpPr>
          <p:cNvPr id="3" name="Subtitle 2"/>
          <p:cNvSpPr>
            <a:spLocks noGrp="1"/>
          </p:cNvSpPr>
          <p:nvPr>
            <p:ph type="subTitle" idx="1"/>
          </p:nvPr>
        </p:nvSpPr>
        <p:spPr>
          <a:xfrm>
            <a:off x="1524000" y="2115403"/>
            <a:ext cx="9144000" cy="3142397"/>
          </a:xfrm>
        </p:spPr>
        <p:txBody>
          <a:bodyPr>
            <a:noAutofit/>
          </a:bodyPr>
          <a:lstStyle/>
          <a:p>
            <a:pPr algn="ctr"/>
            <a:r>
              <a:rPr lang="en-CA" sz="4000" dirty="0">
                <a:solidFill>
                  <a:schemeClr val="bg1"/>
                </a:solidFill>
              </a:rPr>
              <a:t>Pay attention to what is in your path. Everyday objects inside and outside your home can cause a fall.</a:t>
            </a:r>
          </a:p>
        </p:txBody>
      </p:sp>
    </p:spTree>
    <p:extLst>
      <p:ext uri="{BB962C8B-B14F-4D97-AF65-F5344CB8AC3E}">
        <p14:creationId xmlns:p14="http://schemas.microsoft.com/office/powerpoint/2010/main" val="2986975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Your Surroundings</a:t>
            </a:r>
          </a:p>
        </p:txBody>
      </p:sp>
      <p:sp>
        <p:nvSpPr>
          <p:cNvPr id="3" name="Rectangle 2"/>
          <p:cNvSpPr/>
          <p:nvPr/>
        </p:nvSpPr>
        <p:spPr>
          <a:xfrm>
            <a:off x="5691117" y="1690688"/>
            <a:ext cx="5662684" cy="2554545"/>
          </a:xfrm>
          <a:prstGeom prst="rect">
            <a:avLst/>
          </a:prstGeom>
        </p:spPr>
        <p:txBody>
          <a:bodyPr wrap="square">
            <a:spAutoFit/>
          </a:bodyPr>
          <a:lstStyle/>
          <a:p>
            <a:pPr>
              <a:buClr>
                <a:srgbClr val="F58334"/>
              </a:buClr>
            </a:pPr>
            <a:r>
              <a:rPr lang="en-CA" sz="3200" dirty="0">
                <a:solidFill>
                  <a:srgbClr val="0074BB"/>
                </a:solidFill>
                <a:latin typeface="EMprint W01 Regular" panose="020B0503020204020204" pitchFamily="34" charset="0"/>
              </a:rPr>
              <a:t>Use bright lights and nightlights inside your home. </a:t>
            </a:r>
            <a:br>
              <a:rPr lang="en-CA" sz="3200" dirty="0">
                <a:solidFill>
                  <a:srgbClr val="0074BB"/>
                </a:solidFill>
                <a:latin typeface="EMprint W01 Regular" panose="020B0503020204020204" pitchFamily="34" charset="0"/>
              </a:rPr>
            </a:br>
            <a:r>
              <a:rPr lang="en-CA" sz="3200" dirty="0">
                <a:solidFill>
                  <a:srgbClr val="0074BB"/>
                </a:solidFill>
                <a:latin typeface="EMprint W01 Regular" panose="020B0503020204020204" pitchFamily="34" charset="0"/>
              </a:rPr>
              <a:t/>
            </a:r>
            <a:br>
              <a:rPr lang="en-CA" sz="3200" dirty="0">
                <a:solidFill>
                  <a:srgbClr val="0074BB"/>
                </a:solidFill>
                <a:latin typeface="EMprint W01 Regular" panose="020B0503020204020204" pitchFamily="34" charset="0"/>
              </a:rPr>
            </a:br>
            <a:r>
              <a:rPr lang="en-CA" sz="3200" dirty="0">
                <a:solidFill>
                  <a:srgbClr val="0074BB"/>
                </a:solidFill>
                <a:latin typeface="EMprint W01 Regular" panose="020B0503020204020204" pitchFamily="34" charset="0"/>
              </a:rPr>
              <a:t>Use motion-sensing lights outside.</a:t>
            </a:r>
          </a:p>
        </p:txBody>
      </p:sp>
      <p:pic>
        <p:nvPicPr>
          <p:cNvPr id="6" name="Shape 253"/>
          <p:cNvPicPr preferRelativeResize="0">
            <a:picLocks/>
          </p:cNvPicPr>
          <p:nvPr/>
        </p:nvPicPr>
        <p:blipFill rotWithShape="1">
          <a:blip r:embed="rId3" cstate="screen">
            <a:alphaModFix/>
            <a:extLst>
              <a:ext uri="{28A0092B-C50C-407E-A947-70E740481C1C}">
                <a14:useLocalDpi xmlns:a14="http://schemas.microsoft.com/office/drawing/2010/main"/>
              </a:ext>
            </a:extLst>
          </a:blip>
          <a:srcRect/>
          <a:stretch/>
        </p:blipFill>
        <p:spPr>
          <a:xfrm>
            <a:off x="12357017" y="8956296"/>
            <a:ext cx="913633" cy="567703"/>
          </a:xfrm>
          <a:prstGeom prst="rect">
            <a:avLst/>
          </a:prstGeom>
          <a:noFill/>
          <a:ln>
            <a:noFill/>
          </a:ln>
        </p:spPr>
      </p:pic>
      <p:pic>
        <p:nvPicPr>
          <p:cNvPr id="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8159" y="1220278"/>
            <a:ext cx="4547327" cy="45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77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800" b="0" dirty="0"/>
              <a:t>Falls Stories</a:t>
            </a:r>
          </a:p>
        </p:txBody>
      </p:sp>
    </p:spTree>
    <p:extLst>
      <p:ext uri="{BB962C8B-B14F-4D97-AF65-F5344CB8AC3E}">
        <p14:creationId xmlns:p14="http://schemas.microsoft.com/office/powerpoint/2010/main" val="1622242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Your Surroundings</a:t>
            </a:r>
          </a:p>
        </p:txBody>
      </p:sp>
      <p:sp>
        <p:nvSpPr>
          <p:cNvPr id="3" name="Rectangle 2"/>
          <p:cNvSpPr/>
          <p:nvPr/>
        </p:nvSpPr>
        <p:spPr>
          <a:xfrm>
            <a:off x="7203687" y="4447536"/>
            <a:ext cx="3999987" cy="584775"/>
          </a:xfrm>
          <a:prstGeom prst="rect">
            <a:avLst/>
          </a:prstGeom>
        </p:spPr>
        <p:txBody>
          <a:bodyPr wrap="square">
            <a:spAutoFit/>
          </a:bodyPr>
          <a:lstStyle/>
          <a:p>
            <a:pPr>
              <a:buClr>
                <a:srgbClr val="F58334"/>
              </a:buClr>
            </a:pPr>
            <a:r>
              <a:rPr lang="en-CA" sz="3200" dirty="0">
                <a:solidFill>
                  <a:srgbClr val="0074BB"/>
                </a:solidFill>
                <a:latin typeface="EMprint W01 Regular" panose="020B0503020204020204" pitchFamily="34" charset="0"/>
              </a:rPr>
              <a:t>Watch your step!</a:t>
            </a:r>
          </a:p>
        </p:txBody>
      </p:sp>
      <p:pic>
        <p:nvPicPr>
          <p:cNvPr id="6" name="Shape 253"/>
          <p:cNvPicPr preferRelativeResize="0">
            <a:picLocks/>
          </p:cNvPicPr>
          <p:nvPr/>
        </p:nvPicPr>
        <p:blipFill rotWithShape="1">
          <a:blip r:embed="rId3" cstate="screen">
            <a:alphaModFix/>
            <a:extLst>
              <a:ext uri="{28A0092B-C50C-407E-A947-70E740481C1C}">
                <a14:useLocalDpi xmlns:a14="http://schemas.microsoft.com/office/drawing/2010/main"/>
              </a:ext>
            </a:extLst>
          </a:blip>
          <a:srcRect/>
          <a:stretch/>
        </p:blipFill>
        <p:spPr>
          <a:xfrm>
            <a:off x="12357017" y="8956296"/>
            <a:ext cx="913633" cy="567703"/>
          </a:xfrm>
          <a:prstGeom prst="rect">
            <a:avLst/>
          </a:prstGeom>
          <a:noFill/>
          <a:ln>
            <a:noFill/>
          </a:ln>
        </p:spPr>
      </p:pic>
      <p:pic>
        <p:nvPicPr>
          <p:cNvPr id="7" name="Shape 32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16260" y="1124744"/>
            <a:ext cx="6086345" cy="4589511"/>
          </a:xfrm>
          <a:prstGeom prst="rect">
            <a:avLst/>
          </a:prstGeom>
          <a:noFill/>
          <a:ln>
            <a:noFill/>
          </a:ln>
        </p:spPr>
      </p:pic>
    </p:spTree>
    <p:extLst>
      <p:ext uri="{BB962C8B-B14F-4D97-AF65-F5344CB8AC3E}">
        <p14:creationId xmlns:p14="http://schemas.microsoft.com/office/powerpoint/2010/main" val="2296913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Your Surroundings</a:t>
            </a:r>
          </a:p>
        </p:txBody>
      </p:sp>
      <p:pic>
        <p:nvPicPr>
          <p:cNvPr id="6" name="Shape 253"/>
          <p:cNvPicPr preferRelativeResize="0">
            <a:picLocks/>
          </p:cNvPicPr>
          <p:nvPr/>
        </p:nvPicPr>
        <p:blipFill rotWithShape="1">
          <a:blip r:embed="rId3" cstate="screen">
            <a:alphaModFix/>
            <a:extLst>
              <a:ext uri="{28A0092B-C50C-407E-A947-70E740481C1C}">
                <a14:useLocalDpi xmlns:a14="http://schemas.microsoft.com/office/drawing/2010/main"/>
              </a:ext>
            </a:extLst>
          </a:blip>
          <a:srcRect/>
          <a:stretch/>
        </p:blipFill>
        <p:spPr>
          <a:xfrm>
            <a:off x="12357017" y="8956296"/>
            <a:ext cx="913633" cy="567703"/>
          </a:xfrm>
          <a:prstGeom prst="rect">
            <a:avLst/>
          </a:prstGeom>
          <a:noFill/>
          <a:ln>
            <a:noFill/>
          </a:ln>
        </p:spPr>
      </p:pic>
      <p:pic>
        <p:nvPicPr>
          <p:cNvPr id="16" name="Shape 39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691372" y="2202176"/>
            <a:ext cx="3203357" cy="2278693"/>
          </a:xfrm>
          <a:prstGeom prst="rect">
            <a:avLst/>
          </a:prstGeom>
          <a:noFill/>
          <a:ln>
            <a:noFill/>
          </a:ln>
        </p:spPr>
      </p:pic>
      <p:pic>
        <p:nvPicPr>
          <p:cNvPr id="17" name="Shape 398"/>
          <p:cNvPicPr preferRelativeResize="0"/>
          <p:nvPr/>
        </p:nvPicPr>
        <p:blipFill rotWithShape="1">
          <a:blip r:embed="rId5">
            <a:alphaModFix/>
          </a:blip>
          <a:srcRect/>
          <a:stretch/>
        </p:blipFill>
        <p:spPr>
          <a:xfrm>
            <a:off x="7086837" y="1196752"/>
            <a:ext cx="3558417" cy="4235057"/>
          </a:xfrm>
          <a:prstGeom prst="rect">
            <a:avLst/>
          </a:prstGeom>
          <a:noFill/>
          <a:ln>
            <a:noFill/>
          </a:ln>
        </p:spPr>
      </p:pic>
      <p:sp>
        <p:nvSpPr>
          <p:cNvPr id="18" name="TextBox 17"/>
          <p:cNvSpPr txBox="1"/>
          <p:nvPr/>
        </p:nvSpPr>
        <p:spPr>
          <a:xfrm flipH="1">
            <a:off x="1106625" y="1427130"/>
            <a:ext cx="360041" cy="707886"/>
          </a:xfrm>
          <a:prstGeom prst="rect">
            <a:avLst/>
          </a:prstGeom>
          <a:noFill/>
        </p:spPr>
        <p:txBody>
          <a:bodyPr wrap="square" rtlCol="0">
            <a:spAutoFit/>
          </a:bodyPr>
          <a:lstStyle/>
          <a:p>
            <a:r>
              <a:rPr lang="en-CA" sz="4000" dirty="0">
                <a:latin typeface="EMprint W01 Semibold" panose="020B0703020204020204" pitchFamily="34" charset="0"/>
              </a:rPr>
              <a:t>1</a:t>
            </a:r>
          </a:p>
        </p:txBody>
      </p:sp>
      <p:sp>
        <p:nvSpPr>
          <p:cNvPr id="20" name="TextBox 19"/>
          <p:cNvSpPr txBox="1"/>
          <p:nvPr/>
        </p:nvSpPr>
        <p:spPr>
          <a:xfrm>
            <a:off x="6594394" y="1427130"/>
            <a:ext cx="444352" cy="707886"/>
          </a:xfrm>
          <a:prstGeom prst="rect">
            <a:avLst/>
          </a:prstGeom>
          <a:noFill/>
        </p:spPr>
        <p:txBody>
          <a:bodyPr wrap="none" rtlCol="0">
            <a:spAutoFit/>
          </a:bodyPr>
          <a:lstStyle/>
          <a:p>
            <a:r>
              <a:rPr lang="en-CA" sz="4000" dirty="0">
                <a:latin typeface="EMprint W01 Semibold" panose="020B0703020204020204" pitchFamily="34" charset="0"/>
              </a:rPr>
              <a:t>2</a:t>
            </a:r>
          </a:p>
        </p:txBody>
      </p:sp>
      <p:sp>
        <p:nvSpPr>
          <p:cNvPr id="21" name="Shape 395"/>
          <p:cNvSpPr txBox="1"/>
          <p:nvPr/>
        </p:nvSpPr>
        <p:spPr>
          <a:xfrm>
            <a:off x="7086836" y="5519621"/>
            <a:ext cx="4231957" cy="307974"/>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1100" b="0" i="0" u="none" strike="noStrike" cap="none" baseline="0" dirty="0">
                <a:solidFill>
                  <a:schemeClr val="dk1"/>
                </a:solidFill>
                <a:latin typeface="EMprint W01 Regular" panose="020B0503020204020204" pitchFamily="34" charset="0"/>
                <a:ea typeface="Arial"/>
                <a:cs typeface="Arial"/>
                <a:sym typeface="Arial"/>
              </a:rPr>
              <a:t>Photos Courtesy of Queensland Stay On Your Feet®</a:t>
            </a:r>
          </a:p>
        </p:txBody>
      </p:sp>
    </p:spTree>
    <p:extLst>
      <p:ext uri="{BB962C8B-B14F-4D97-AF65-F5344CB8AC3E}">
        <p14:creationId xmlns:p14="http://schemas.microsoft.com/office/powerpoint/2010/main" val="1607876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Your Surroundings</a:t>
            </a:r>
          </a:p>
        </p:txBody>
      </p:sp>
      <p:pic>
        <p:nvPicPr>
          <p:cNvPr id="6" name="Shape 253"/>
          <p:cNvPicPr preferRelativeResize="0">
            <a:picLocks/>
          </p:cNvPicPr>
          <p:nvPr/>
        </p:nvPicPr>
        <p:blipFill rotWithShape="1">
          <a:blip r:embed="rId3" cstate="screen">
            <a:alphaModFix/>
            <a:extLst>
              <a:ext uri="{28A0092B-C50C-407E-A947-70E740481C1C}">
                <a14:useLocalDpi xmlns:a14="http://schemas.microsoft.com/office/drawing/2010/main"/>
              </a:ext>
            </a:extLst>
          </a:blip>
          <a:srcRect/>
          <a:stretch/>
        </p:blipFill>
        <p:spPr>
          <a:xfrm>
            <a:off x="12357017" y="8956296"/>
            <a:ext cx="913633" cy="567703"/>
          </a:xfrm>
          <a:prstGeom prst="rect">
            <a:avLst/>
          </a:prstGeom>
          <a:noFill/>
          <a:ln>
            <a:noFill/>
          </a:ln>
        </p:spPr>
      </p:pic>
      <p:sp>
        <p:nvSpPr>
          <p:cNvPr id="18" name="TextBox 17"/>
          <p:cNvSpPr txBox="1"/>
          <p:nvPr/>
        </p:nvSpPr>
        <p:spPr>
          <a:xfrm flipH="1">
            <a:off x="1106625" y="1427130"/>
            <a:ext cx="360041" cy="707886"/>
          </a:xfrm>
          <a:prstGeom prst="rect">
            <a:avLst/>
          </a:prstGeom>
          <a:noFill/>
        </p:spPr>
        <p:txBody>
          <a:bodyPr wrap="square" rtlCol="0">
            <a:spAutoFit/>
          </a:bodyPr>
          <a:lstStyle/>
          <a:p>
            <a:r>
              <a:rPr lang="en-CA" sz="4000" dirty="0">
                <a:latin typeface="EMprint W01 Semibold" panose="020B0703020204020204" pitchFamily="34" charset="0"/>
              </a:rPr>
              <a:t>1</a:t>
            </a:r>
          </a:p>
        </p:txBody>
      </p:sp>
      <p:sp>
        <p:nvSpPr>
          <p:cNvPr id="19" name="TextBox 18"/>
          <p:cNvSpPr txBox="1"/>
          <p:nvPr/>
        </p:nvSpPr>
        <p:spPr>
          <a:xfrm>
            <a:off x="6230212" y="1507822"/>
            <a:ext cx="360041" cy="707886"/>
          </a:xfrm>
          <a:prstGeom prst="rect">
            <a:avLst/>
          </a:prstGeom>
          <a:noFill/>
        </p:spPr>
        <p:txBody>
          <a:bodyPr wrap="square" rtlCol="0">
            <a:spAutoFit/>
          </a:bodyPr>
          <a:lstStyle/>
          <a:p>
            <a:r>
              <a:rPr lang="en-CA" sz="4000" dirty="0">
                <a:latin typeface="EMprint W01 Semibold" panose="020B0703020204020204" pitchFamily="34" charset="0"/>
              </a:rPr>
              <a:t>2</a:t>
            </a:r>
          </a:p>
        </p:txBody>
      </p:sp>
      <p:sp>
        <p:nvSpPr>
          <p:cNvPr id="21" name="Shape 395"/>
          <p:cNvSpPr txBox="1"/>
          <p:nvPr/>
        </p:nvSpPr>
        <p:spPr>
          <a:xfrm>
            <a:off x="7086836" y="5519621"/>
            <a:ext cx="4231957" cy="307974"/>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1100" b="0" i="0" u="none" strike="noStrike" cap="none" baseline="0" dirty="0">
                <a:solidFill>
                  <a:schemeClr val="dk1"/>
                </a:solidFill>
                <a:latin typeface="EMprint W01 Regular" panose="020B0503020204020204" pitchFamily="34" charset="0"/>
                <a:ea typeface="Arial"/>
                <a:cs typeface="Arial"/>
                <a:sym typeface="Arial"/>
              </a:rPr>
              <a:t>Photos Courtesy of Queensland Stay On Your Feet®</a:t>
            </a:r>
          </a:p>
        </p:txBody>
      </p:sp>
      <p:pic>
        <p:nvPicPr>
          <p:cNvPr id="11" name="Shape 394"/>
          <p:cNvPicPr preferRelativeResize="0"/>
          <p:nvPr/>
        </p:nvPicPr>
        <p:blipFill rotWithShape="1">
          <a:blip r:embed="rId4">
            <a:alphaModFix/>
          </a:blip>
          <a:srcRect/>
          <a:stretch/>
        </p:blipFill>
        <p:spPr>
          <a:xfrm>
            <a:off x="1695097" y="1594452"/>
            <a:ext cx="3102496" cy="3240360"/>
          </a:xfrm>
          <a:prstGeom prst="rect">
            <a:avLst/>
          </a:prstGeom>
          <a:noFill/>
          <a:ln>
            <a:noFill/>
          </a:ln>
        </p:spPr>
      </p:pic>
      <p:pic>
        <p:nvPicPr>
          <p:cNvPr id="12" name="Shape 399"/>
          <p:cNvPicPr preferRelativeResize="0"/>
          <p:nvPr/>
        </p:nvPicPr>
        <p:blipFill rotWithShape="1">
          <a:blip r:embed="rId5">
            <a:alphaModFix/>
          </a:blip>
          <a:srcRect/>
          <a:stretch/>
        </p:blipFill>
        <p:spPr>
          <a:xfrm>
            <a:off x="6813881" y="1594452"/>
            <a:ext cx="3960440" cy="3240360"/>
          </a:xfrm>
          <a:prstGeom prst="rect">
            <a:avLst/>
          </a:prstGeom>
          <a:noFill/>
          <a:ln>
            <a:noFill/>
          </a:ln>
        </p:spPr>
      </p:pic>
    </p:spTree>
    <p:extLst>
      <p:ext uri="{BB962C8B-B14F-4D97-AF65-F5344CB8AC3E}">
        <p14:creationId xmlns:p14="http://schemas.microsoft.com/office/powerpoint/2010/main" val="276175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Your Surroundings</a:t>
            </a:r>
          </a:p>
        </p:txBody>
      </p:sp>
      <p:pic>
        <p:nvPicPr>
          <p:cNvPr id="6" name="Shape 253"/>
          <p:cNvPicPr preferRelativeResize="0">
            <a:picLocks/>
          </p:cNvPicPr>
          <p:nvPr/>
        </p:nvPicPr>
        <p:blipFill rotWithShape="1">
          <a:blip r:embed="rId3" cstate="screen">
            <a:alphaModFix/>
            <a:extLst>
              <a:ext uri="{28A0092B-C50C-407E-A947-70E740481C1C}">
                <a14:useLocalDpi xmlns:a14="http://schemas.microsoft.com/office/drawing/2010/main"/>
              </a:ext>
            </a:extLst>
          </a:blip>
          <a:srcRect/>
          <a:stretch/>
        </p:blipFill>
        <p:spPr>
          <a:xfrm>
            <a:off x="12357017" y="8956296"/>
            <a:ext cx="913633" cy="567703"/>
          </a:xfrm>
          <a:prstGeom prst="rect">
            <a:avLst/>
          </a:prstGeom>
          <a:noFill/>
          <a:ln>
            <a:noFill/>
          </a:ln>
        </p:spPr>
      </p:pic>
      <p:sp>
        <p:nvSpPr>
          <p:cNvPr id="21" name="Shape 395"/>
          <p:cNvSpPr txBox="1"/>
          <p:nvPr/>
        </p:nvSpPr>
        <p:spPr>
          <a:xfrm>
            <a:off x="7086836" y="5519621"/>
            <a:ext cx="4231957" cy="307974"/>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1100" b="0" i="0" u="none" strike="noStrike" cap="none" baseline="0" dirty="0">
                <a:solidFill>
                  <a:schemeClr val="dk1"/>
                </a:solidFill>
                <a:latin typeface="EMprint W01 Regular" panose="020B0503020204020204" pitchFamily="34" charset="0"/>
                <a:ea typeface="Arial"/>
                <a:cs typeface="Arial"/>
                <a:sym typeface="Arial"/>
              </a:rPr>
              <a:t>Photos Courtesy of Queensland Stay On Your Feet®</a:t>
            </a:r>
          </a:p>
        </p:txBody>
      </p:sp>
      <p:sp>
        <p:nvSpPr>
          <p:cNvPr id="9" name="Rectangle 8"/>
          <p:cNvSpPr/>
          <p:nvPr/>
        </p:nvSpPr>
        <p:spPr>
          <a:xfrm>
            <a:off x="838200" y="1690688"/>
            <a:ext cx="5548952" cy="1569660"/>
          </a:xfrm>
          <a:prstGeom prst="rect">
            <a:avLst/>
          </a:prstGeom>
        </p:spPr>
        <p:txBody>
          <a:bodyPr wrap="square">
            <a:spAutoFit/>
          </a:bodyPr>
          <a:lstStyle/>
          <a:p>
            <a:pPr marL="457200" indent="-457200">
              <a:buClr>
                <a:srgbClr val="F58334"/>
              </a:buClr>
              <a:buFont typeface="Arial" panose="020B0604020202020204" pitchFamily="34" charset="0"/>
              <a:buChar char="•"/>
            </a:pPr>
            <a:r>
              <a:rPr lang="en-CA" sz="3200" dirty="0">
                <a:solidFill>
                  <a:srgbClr val="0074BB"/>
                </a:solidFill>
                <a:latin typeface="EMprint W01 Regular" panose="020B0503020204020204" pitchFamily="34" charset="0"/>
              </a:rPr>
              <a:t>Install grab bars for your tub, shower, and toilet.</a:t>
            </a:r>
          </a:p>
          <a:p>
            <a:pPr marL="457200" indent="-457200">
              <a:buClr>
                <a:srgbClr val="F58334"/>
              </a:buClr>
              <a:buFont typeface="Arial" panose="020B0604020202020204" pitchFamily="34" charset="0"/>
              <a:buChar char="•"/>
            </a:pPr>
            <a:r>
              <a:rPr lang="en-CA" sz="3200" dirty="0">
                <a:solidFill>
                  <a:srgbClr val="0074BB"/>
                </a:solidFill>
                <a:latin typeface="EMprint W01 Regular" panose="020B0503020204020204" pitchFamily="34" charset="0"/>
              </a:rPr>
              <a:t>Use the right equipment</a:t>
            </a:r>
          </a:p>
        </p:txBody>
      </p:sp>
      <p:pic>
        <p:nvPicPr>
          <p:cNvPr id="10" name="Shape 41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75014" y="3414334"/>
            <a:ext cx="3292082" cy="2259274"/>
          </a:xfrm>
          <a:prstGeom prst="rect">
            <a:avLst/>
          </a:prstGeom>
          <a:noFill/>
          <a:ln>
            <a:noFill/>
          </a:ln>
        </p:spPr>
      </p:pic>
      <p:pic>
        <p:nvPicPr>
          <p:cNvPr id="13" name="Shape 41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333653" y="1433135"/>
            <a:ext cx="2435224" cy="3654425"/>
          </a:xfrm>
          <a:prstGeom prst="rect">
            <a:avLst/>
          </a:prstGeom>
          <a:noFill/>
          <a:ln>
            <a:noFill/>
          </a:ln>
        </p:spPr>
      </p:pic>
    </p:spTree>
    <p:extLst>
      <p:ext uri="{BB962C8B-B14F-4D97-AF65-F5344CB8AC3E}">
        <p14:creationId xmlns:p14="http://schemas.microsoft.com/office/powerpoint/2010/main" val="1596447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692789"/>
          </a:xfrm>
        </p:spPr>
        <p:txBody>
          <a:bodyPr/>
          <a:lstStyle/>
          <a:p>
            <a:pPr algn="ctr"/>
            <a:r>
              <a:rPr lang="en-CA" dirty="0"/>
              <a:t>Getting Around</a:t>
            </a:r>
          </a:p>
        </p:txBody>
      </p:sp>
      <p:sp>
        <p:nvSpPr>
          <p:cNvPr id="3" name="Subtitle 2"/>
          <p:cNvSpPr>
            <a:spLocks noGrp="1"/>
          </p:cNvSpPr>
          <p:nvPr>
            <p:ph type="subTitle" idx="1"/>
          </p:nvPr>
        </p:nvSpPr>
        <p:spPr>
          <a:xfrm>
            <a:off x="5139879" y="2271521"/>
            <a:ext cx="4881349" cy="1988246"/>
          </a:xfrm>
        </p:spPr>
        <p:txBody>
          <a:bodyPr>
            <a:noAutofit/>
          </a:bodyPr>
          <a:lstStyle/>
          <a:p>
            <a:pPr algn="l"/>
            <a:r>
              <a:rPr lang="en-CA" sz="4000" dirty="0">
                <a:solidFill>
                  <a:schemeClr val="bg1"/>
                </a:solidFill>
              </a:rPr>
              <a:t>Move with ease and confidence with these tips.</a:t>
            </a:r>
          </a:p>
        </p:txBody>
      </p:sp>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925443" y="2334022"/>
            <a:ext cx="2888618" cy="1925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431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Getting Around</a:t>
            </a:r>
          </a:p>
        </p:txBody>
      </p:sp>
      <p:pic>
        <p:nvPicPr>
          <p:cNvPr id="6" name="Shape 253"/>
          <p:cNvPicPr preferRelativeResize="0">
            <a:picLocks/>
          </p:cNvPicPr>
          <p:nvPr/>
        </p:nvPicPr>
        <p:blipFill rotWithShape="1">
          <a:blip r:embed="rId3" cstate="screen">
            <a:alphaModFix/>
            <a:extLst>
              <a:ext uri="{28A0092B-C50C-407E-A947-70E740481C1C}">
                <a14:useLocalDpi xmlns:a14="http://schemas.microsoft.com/office/drawing/2010/main"/>
              </a:ext>
            </a:extLst>
          </a:blip>
          <a:srcRect/>
          <a:stretch/>
        </p:blipFill>
        <p:spPr>
          <a:xfrm>
            <a:off x="12357017" y="8956296"/>
            <a:ext cx="913633" cy="567703"/>
          </a:xfrm>
          <a:prstGeom prst="rect">
            <a:avLst/>
          </a:prstGeom>
          <a:noFill/>
          <a:ln>
            <a:noFill/>
          </a:ln>
        </p:spPr>
      </p:pic>
      <p:sp>
        <p:nvSpPr>
          <p:cNvPr id="9" name="Rectangle 8"/>
          <p:cNvSpPr/>
          <p:nvPr/>
        </p:nvSpPr>
        <p:spPr>
          <a:xfrm>
            <a:off x="7215980" y="2232744"/>
            <a:ext cx="4145215" cy="1569660"/>
          </a:xfrm>
          <a:prstGeom prst="rect">
            <a:avLst/>
          </a:prstGeom>
        </p:spPr>
        <p:txBody>
          <a:bodyPr wrap="square">
            <a:spAutoFit/>
          </a:bodyPr>
          <a:lstStyle/>
          <a:p>
            <a:pPr>
              <a:buClr>
                <a:srgbClr val="F58334"/>
              </a:buClr>
            </a:pPr>
            <a:r>
              <a:rPr lang="en-CA" sz="3200" dirty="0">
                <a:solidFill>
                  <a:srgbClr val="0074BB"/>
                </a:solidFill>
                <a:latin typeface="EMprint W01 Regular" panose="020B0503020204020204" pitchFamily="34" charset="0"/>
              </a:rPr>
              <a:t>Take your time and focus on what you are doing.</a:t>
            </a:r>
          </a:p>
        </p:txBody>
      </p:sp>
      <p:pic>
        <p:nvPicPr>
          <p:cNvPr id="8" name="Shape 33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176980" y="1690688"/>
            <a:ext cx="2514599" cy="3778250"/>
          </a:xfrm>
          <a:prstGeom prst="rect">
            <a:avLst/>
          </a:prstGeom>
          <a:noFill/>
          <a:ln>
            <a:noFill/>
          </a:ln>
        </p:spPr>
      </p:pic>
      <p:pic>
        <p:nvPicPr>
          <p:cNvPr id="11" name="Shape 335"/>
          <p:cNvPicPr preferRelativeResize="0"/>
          <p:nvPr/>
        </p:nvPicPr>
        <p:blipFill rotWithShape="1">
          <a:blip r:embed="rId5">
            <a:alphaModFix/>
          </a:blip>
          <a:srcRect/>
          <a:stretch/>
        </p:blipFill>
        <p:spPr>
          <a:xfrm>
            <a:off x="700977" y="1690689"/>
            <a:ext cx="3176223" cy="3778250"/>
          </a:xfrm>
          <a:prstGeom prst="rect">
            <a:avLst/>
          </a:prstGeom>
          <a:noFill/>
          <a:ln>
            <a:noFill/>
          </a:ln>
        </p:spPr>
      </p:pic>
    </p:spTree>
    <p:extLst>
      <p:ext uri="{BB962C8B-B14F-4D97-AF65-F5344CB8AC3E}">
        <p14:creationId xmlns:p14="http://schemas.microsoft.com/office/powerpoint/2010/main" val="126127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Winter Walking</a:t>
            </a:r>
          </a:p>
        </p:txBody>
      </p:sp>
      <p:pic>
        <p:nvPicPr>
          <p:cNvPr id="6" name="Shape 253"/>
          <p:cNvPicPr preferRelativeResize="0">
            <a:picLocks/>
          </p:cNvPicPr>
          <p:nvPr/>
        </p:nvPicPr>
        <p:blipFill rotWithShape="1">
          <a:blip r:embed="rId3" cstate="screen">
            <a:alphaModFix/>
            <a:extLst>
              <a:ext uri="{28A0092B-C50C-407E-A947-70E740481C1C}">
                <a14:useLocalDpi xmlns:a14="http://schemas.microsoft.com/office/drawing/2010/main"/>
              </a:ext>
            </a:extLst>
          </a:blip>
          <a:srcRect/>
          <a:stretch/>
        </p:blipFill>
        <p:spPr>
          <a:xfrm>
            <a:off x="12357017" y="8956296"/>
            <a:ext cx="913633" cy="567703"/>
          </a:xfrm>
          <a:prstGeom prst="rect">
            <a:avLst/>
          </a:prstGeom>
          <a:noFill/>
          <a:ln>
            <a:noFill/>
          </a:ln>
        </p:spPr>
      </p:pic>
      <p:sp>
        <p:nvSpPr>
          <p:cNvPr id="9" name="Rectangle 8"/>
          <p:cNvSpPr/>
          <p:nvPr/>
        </p:nvSpPr>
        <p:spPr>
          <a:xfrm>
            <a:off x="1729580" y="2227255"/>
            <a:ext cx="3142671" cy="2308324"/>
          </a:xfrm>
          <a:prstGeom prst="rect">
            <a:avLst/>
          </a:prstGeom>
        </p:spPr>
        <p:txBody>
          <a:bodyPr wrap="square">
            <a:spAutoFit/>
          </a:bodyPr>
          <a:lstStyle/>
          <a:p>
            <a:pPr>
              <a:buClr>
                <a:srgbClr val="F58334"/>
              </a:buClr>
            </a:pPr>
            <a:r>
              <a:rPr lang="en-CA" sz="3600" dirty="0">
                <a:solidFill>
                  <a:srgbClr val="0074BB"/>
                </a:solidFill>
                <a:latin typeface="EMprint W01 Regular" panose="020B0503020204020204" pitchFamily="34" charset="0"/>
              </a:rPr>
              <a:t>What can you do to prevent falling in winter?</a:t>
            </a:r>
          </a:p>
        </p:txBody>
      </p:sp>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91368" y="234923"/>
            <a:ext cx="4204894" cy="556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5999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Getting Around</a:t>
            </a:r>
          </a:p>
        </p:txBody>
      </p:sp>
      <p:pic>
        <p:nvPicPr>
          <p:cNvPr id="6" name="Shape 253"/>
          <p:cNvPicPr preferRelativeResize="0">
            <a:picLocks/>
          </p:cNvPicPr>
          <p:nvPr/>
        </p:nvPicPr>
        <p:blipFill rotWithShape="1">
          <a:blip r:embed="rId3" cstate="screen">
            <a:alphaModFix/>
            <a:extLst>
              <a:ext uri="{28A0092B-C50C-407E-A947-70E740481C1C}">
                <a14:useLocalDpi xmlns:a14="http://schemas.microsoft.com/office/drawing/2010/main"/>
              </a:ext>
            </a:extLst>
          </a:blip>
          <a:srcRect/>
          <a:stretch/>
        </p:blipFill>
        <p:spPr>
          <a:xfrm>
            <a:off x="12357017" y="8956296"/>
            <a:ext cx="913633" cy="567703"/>
          </a:xfrm>
          <a:prstGeom prst="rect">
            <a:avLst/>
          </a:prstGeom>
          <a:noFill/>
          <a:ln>
            <a:noFill/>
          </a:ln>
        </p:spPr>
      </p:pic>
      <p:pic>
        <p:nvPicPr>
          <p:cNvPr id="7" name="Shape 357"/>
          <p:cNvPicPr preferRelativeResize="0"/>
          <p:nvPr/>
        </p:nvPicPr>
        <p:blipFill rotWithShape="1">
          <a:blip r:embed="rId4">
            <a:alphaModFix/>
          </a:blip>
          <a:srcRect/>
          <a:stretch/>
        </p:blipFill>
        <p:spPr>
          <a:xfrm>
            <a:off x="3289300" y="1690688"/>
            <a:ext cx="5613399" cy="3621088"/>
          </a:xfrm>
          <a:prstGeom prst="rect">
            <a:avLst/>
          </a:prstGeom>
          <a:noFill/>
          <a:ln>
            <a:noFill/>
          </a:ln>
        </p:spPr>
      </p:pic>
    </p:spTree>
    <p:extLst>
      <p:ext uri="{BB962C8B-B14F-4D97-AF65-F5344CB8AC3E}">
        <p14:creationId xmlns:p14="http://schemas.microsoft.com/office/powerpoint/2010/main" val="928640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hape 367"/>
          <p:cNvPicPr preferRelativeResize="0"/>
          <p:nvPr/>
        </p:nvPicPr>
        <p:blipFill>
          <a:blip r:embed="rId3" cstate="screen">
            <a:extLst>
              <a:ext uri="{28A0092B-C50C-407E-A947-70E740481C1C}">
                <a14:useLocalDpi xmlns:a14="http://schemas.microsoft.com/office/drawing/2010/main"/>
              </a:ext>
            </a:extLst>
          </a:blip>
          <a:stretch>
            <a:fillRect/>
          </a:stretch>
        </p:blipFill>
        <p:spPr>
          <a:xfrm>
            <a:off x="3454456" y="1458022"/>
            <a:ext cx="5128267" cy="3352799"/>
          </a:xfrm>
          <a:prstGeom prst="rect">
            <a:avLst/>
          </a:prstGeom>
          <a:noFill/>
          <a:ln>
            <a:noFill/>
          </a:ln>
        </p:spPr>
      </p:pic>
      <p:sp>
        <p:nvSpPr>
          <p:cNvPr id="15" name="Shape 379"/>
          <p:cNvSpPr txBox="1"/>
          <p:nvPr/>
        </p:nvSpPr>
        <p:spPr>
          <a:xfrm>
            <a:off x="535259" y="400049"/>
            <a:ext cx="2833689" cy="914400"/>
          </a:xfrm>
          <a:prstGeom prst="rect">
            <a:avLst/>
          </a:prstGeom>
          <a:solidFill>
            <a:srgbClr val="FFFFFF"/>
          </a:solidFill>
          <a:ln w="9525" cap="flat">
            <a:noFill/>
            <a:prstDash val="solid"/>
            <a:miter/>
            <a:headEnd type="none" w="med" len="med"/>
            <a:tailEnd type="none" w="med" len="med"/>
          </a:ln>
        </p:spPr>
        <p:txBody>
          <a:bodyPr lIns="91425" tIns="45700" rIns="91425" bIns="45700" anchor="t" anchorCtr="0">
            <a:noAutofit/>
          </a:bodyPr>
          <a:lstStyle/>
          <a:p>
            <a:r>
              <a:rPr lang="en-CA" sz="1600" dirty="0">
                <a:solidFill>
                  <a:srgbClr val="0074BB"/>
                </a:solidFill>
                <a:latin typeface="EMprint W01 Semibold" panose="020B0703020204020204" pitchFamily="34" charset="0"/>
              </a:rPr>
              <a:t>Heel cup is deep with a snug  collar to provide support and prevent heel slipping</a:t>
            </a:r>
            <a:endParaRPr lang="en-US" sz="1600" b="0" i="0" u="none" strike="noStrike" cap="none" baseline="0" dirty="0">
              <a:solidFill>
                <a:srgbClr val="0074BB"/>
              </a:solidFill>
              <a:latin typeface="EMprint W01 Semibold" panose="020B0703020204020204" pitchFamily="34" charset="0"/>
              <a:ea typeface="Arial"/>
              <a:cs typeface="Arial"/>
              <a:sym typeface="Arial"/>
            </a:endParaRPr>
          </a:p>
        </p:txBody>
      </p:sp>
      <p:sp>
        <p:nvSpPr>
          <p:cNvPr id="20" name="Shape 384"/>
          <p:cNvSpPr txBox="1"/>
          <p:nvPr/>
        </p:nvSpPr>
        <p:spPr>
          <a:xfrm>
            <a:off x="6698407" y="400049"/>
            <a:ext cx="2473942" cy="685799"/>
          </a:xfrm>
          <a:prstGeom prst="rect">
            <a:avLst/>
          </a:prstGeom>
          <a:solidFill>
            <a:srgbClr val="FFFFFF"/>
          </a:solidFill>
          <a:ln w="9525" cap="flat">
            <a:no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1600" b="0" i="0" u="none" strike="noStrike" cap="none" baseline="0" dirty="0">
                <a:solidFill>
                  <a:srgbClr val="0074BB"/>
                </a:solidFill>
                <a:latin typeface="EMprint W01 Semibold" panose="020B0703020204020204" pitchFamily="34" charset="0"/>
                <a:ea typeface="Arial"/>
                <a:cs typeface="Arial"/>
                <a:sym typeface="Arial"/>
              </a:rPr>
              <a:t>Laces or Velcro® closure allows a snug fit and room for swelling</a:t>
            </a:r>
          </a:p>
        </p:txBody>
      </p:sp>
      <p:sp>
        <p:nvSpPr>
          <p:cNvPr id="21" name="Shape 379"/>
          <p:cNvSpPr txBox="1"/>
          <p:nvPr/>
        </p:nvSpPr>
        <p:spPr>
          <a:xfrm>
            <a:off x="8582723" y="1634117"/>
            <a:ext cx="2833689" cy="584976"/>
          </a:xfrm>
          <a:prstGeom prst="rect">
            <a:avLst/>
          </a:prstGeom>
          <a:solidFill>
            <a:srgbClr val="FFFFFF"/>
          </a:solidFill>
          <a:ln w="9525" cap="flat">
            <a:noFill/>
            <a:prstDash val="solid"/>
            <a:miter/>
            <a:headEnd type="none" w="med" len="med"/>
            <a:tailEnd type="none" w="med" len="med"/>
          </a:ln>
        </p:spPr>
        <p:txBody>
          <a:bodyPr lIns="91425" tIns="45700" rIns="91425" bIns="45700" anchor="t" anchorCtr="0">
            <a:noAutofit/>
          </a:bodyPr>
          <a:lstStyle/>
          <a:p>
            <a:r>
              <a:rPr lang="en-CA" sz="1600" dirty="0">
                <a:solidFill>
                  <a:srgbClr val="0074BB"/>
                </a:solidFill>
                <a:latin typeface="EMprint W01 Semibold" panose="020B0703020204020204" pitchFamily="34" charset="0"/>
              </a:rPr>
              <a:t>Toe box is deep and wide</a:t>
            </a:r>
          </a:p>
          <a:p>
            <a:r>
              <a:rPr lang="en-CA" sz="1600" dirty="0">
                <a:solidFill>
                  <a:srgbClr val="0074BB"/>
                </a:solidFill>
                <a:latin typeface="EMprint W01 Semibold" panose="020B0703020204020204" pitchFamily="34" charset="0"/>
              </a:rPr>
              <a:t>enough to allow toes to move</a:t>
            </a:r>
            <a:endParaRPr lang="en-US" sz="1600" b="0" i="0" u="none" strike="noStrike" cap="none" baseline="0" dirty="0">
              <a:solidFill>
                <a:srgbClr val="0074BB"/>
              </a:solidFill>
              <a:latin typeface="EMprint W01 Semibold" panose="020B0703020204020204" pitchFamily="34" charset="0"/>
              <a:ea typeface="Arial"/>
              <a:cs typeface="Arial"/>
              <a:sym typeface="Arial"/>
            </a:endParaRPr>
          </a:p>
        </p:txBody>
      </p:sp>
      <p:sp>
        <p:nvSpPr>
          <p:cNvPr id="22" name="Shape 379"/>
          <p:cNvSpPr txBox="1"/>
          <p:nvPr/>
        </p:nvSpPr>
        <p:spPr>
          <a:xfrm>
            <a:off x="9034297" y="2778043"/>
            <a:ext cx="2833689" cy="808000"/>
          </a:xfrm>
          <a:prstGeom prst="rect">
            <a:avLst/>
          </a:prstGeom>
          <a:solidFill>
            <a:srgbClr val="FFFFFF"/>
          </a:solidFill>
          <a:ln w="9525" cap="flat">
            <a:noFill/>
            <a:prstDash val="solid"/>
            <a:miter/>
            <a:headEnd type="none" w="med" len="med"/>
            <a:tailEnd type="none" w="med" len="med"/>
          </a:ln>
        </p:spPr>
        <p:txBody>
          <a:bodyPr lIns="91425" tIns="45700" rIns="91425" bIns="45700" anchor="t" anchorCtr="0">
            <a:noAutofit/>
          </a:bodyPr>
          <a:lstStyle/>
          <a:p>
            <a:r>
              <a:rPr lang="en-CA" sz="1600" dirty="0">
                <a:solidFill>
                  <a:srgbClr val="0074BB"/>
                </a:solidFill>
                <a:latin typeface="EMprint W01 Semibold" panose="020B0703020204020204" pitchFamily="34" charset="0"/>
              </a:rPr>
              <a:t>Shoe length is no more than 7 mm (1/4") longer than your longest toe</a:t>
            </a:r>
            <a:endParaRPr lang="en-US" sz="1600" b="0" i="0" u="none" strike="noStrike" cap="none" baseline="0" dirty="0">
              <a:solidFill>
                <a:srgbClr val="0074BB"/>
              </a:solidFill>
              <a:latin typeface="EMprint W01 Semibold" panose="020B0703020204020204" pitchFamily="34" charset="0"/>
              <a:ea typeface="Arial"/>
              <a:cs typeface="Arial"/>
              <a:sym typeface="Arial"/>
            </a:endParaRPr>
          </a:p>
        </p:txBody>
      </p:sp>
      <p:sp>
        <p:nvSpPr>
          <p:cNvPr id="23" name="Shape 379"/>
          <p:cNvSpPr txBox="1"/>
          <p:nvPr/>
        </p:nvSpPr>
        <p:spPr>
          <a:xfrm>
            <a:off x="8696325" y="4925122"/>
            <a:ext cx="2833689" cy="663034"/>
          </a:xfrm>
          <a:prstGeom prst="rect">
            <a:avLst/>
          </a:prstGeom>
          <a:solidFill>
            <a:srgbClr val="FFFFFF"/>
          </a:solidFill>
          <a:ln w="9525" cap="flat">
            <a:noFill/>
            <a:prstDash val="solid"/>
            <a:miter/>
            <a:headEnd type="none" w="med" len="med"/>
            <a:tailEnd type="none" w="med" len="med"/>
          </a:ln>
        </p:spPr>
        <p:txBody>
          <a:bodyPr lIns="91425" tIns="45700" rIns="91425" bIns="45700" anchor="t" anchorCtr="0">
            <a:noAutofit/>
          </a:bodyPr>
          <a:lstStyle/>
          <a:p>
            <a:r>
              <a:rPr lang="en-CA" sz="1600" dirty="0">
                <a:solidFill>
                  <a:srgbClr val="0074BB"/>
                </a:solidFill>
                <a:latin typeface="EMprint W01 Semibold" panose="020B0703020204020204" pitchFamily="34" charset="0"/>
              </a:rPr>
              <a:t>Sole provides good grip but does not stick to carpet</a:t>
            </a:r>
            <a:endParaRPr lang="en-US" sz="1600" b="0" i="0" u="none" strike="noStrike" cap="none" baseline="0" dirty="0">
              <a:solidFill>
                <a:srgbClr val="0074BB"/>
              </a:solidFill>
              <a:latin typeface="EMprint W01 Semibold" panose="020B0703020204020204" pitchFamily="34" charset="0"/>
              <a:ea typeface="Arial"/>
              <a:cs typeface="Arial"/>
              <a:sym typeface="Arial"/>
            </a:endParaRPr>
          </a:p>
        </p:txBody>
      </p:sp>
      <p:sp>
        <p:nvSpPr>
          <p:cNvPr id="24" name="Shape 379"/>
          <p:cNvSpPr txBox="1"/>
          <p:nvPr/>
        </p:nvSpPr>
        <p:spPr>
          <a:xfrm>
            <a:off x="169193" y="1912898"/>
            <a:ext cx="2833689" cy="635619"/>
          </a:xfrm>
          <a:prstGeom prst="rect">
            <a:avLst/>
          </a:prstGeom>
          <a:solidFill>
            <a:srgbClr val="FFFFFF"/>
          </a:solidFill>
          <a:ln w="9525" cap="flat">
            <a:noFill/>
            <a:prstDash val="solid"/>
            <a:miter/>
            <a:headEnd type="none" w="med" len="med"/>
            <a:tailEnd type="none" w="med" len="med"/>
          </a:ln>
        </p:spPr>
        <p:txBody>
          <a:bodyPr lIns="91425" tIns="45700" rIns="91425" bIns="45700" anchor="t" anchorCtr="0">
            <a:noAutofit/>
          </a:bodyPr>
          <a:lstStyle/>
          <a:p>
            <a:r>
              <a:rPr lang="en-CA" sz="1600" dirty="0">
                <a:solidFill>
                  <a:srgbClr val="0074BB"/>
                </a:solidFill>
                <a:latin typeface="EMprint W01 Semibold" panose="020B0703020204020204" pitchFamily="34" charset="0"/>
              </a:rPr>
              <a:t>Heel is wide and flat to provide better side stability</a:t>
            </a:r>
            <a:endParaRPr lang="en-US" sz="1600" b="0" i="0" u="none" strike="noStrike" cap="none" baseline="0" dirty="0">
              <a:solidFill>
                <a:srgbClr val="0074BB"/>
              </a:solidFill>
              <a:latin typeface="EMprint W01 Semibold" panose="020B0703020204020204" pitchFamily="34" charset="0"/>
              <a:ea typeface="Arial"/>
              <a:cs typeface="Arial"/>
              <a:sym typeface="Arial"/>
            </a:endParaRPr>
          </a:p>
        </p:txBody>
      </p:sp>
      <p:sp>
        <p:nvSpPr>
          <p:cNvPr id="25" name="Shape 379"/>
          <p:cNvSpPr txBox="1"/>
          <p:nvPr/>
        </p:nvSpPr>
        <p:spPr>
          <a:xfrm>
            <a:off x="258404" y="3962400"/>
            <a:ext cx="2975450" cy="628187"/>
          </a:xfrm>
          <a:prstGeom prst="rect">
            <a:avLst/>
          </a:prstGeom>
          <a:solidFill>
            <a:srgbClr val="FFFFFF"/>
          </a:solidFill>
          <a:ln w="9525" cap="flat">
            <a:noFill/>
            <a:prstDash val="solid"/>
            <a:miter/>
            <a:headEnd type="none" w="med" len="med"/>
            <a:tailEnd type="none" w="med" len="med"/>
          </a:ln>
        </p:spPr>
        <p:txBody>
          <a:bodyPr lIns="91425" tIns="45700" rIns="91425" bIns="45700" anchor="t" anchorCtr="0">
            <a:noAutofit/>
          </a:bodyPr>
          <a:lstStyle/>
          <a:p>
            <a:r>
              <a:rPr lang="en-CA" sz="1600" dirty="0">
                <a:solidFill>
                  <a:srgbClr val="0074BB"/>
                </a:solidFill>
                <a:latin typeface="EMprint W01 Semibold" panose="020B0703020204020204" pitchFamily="34" charset="0"/>
              </a:rPr>
              <a:t>Heel should be no more than 10 mm (3/8") higher than the toe</a:t>
            </a:r>
            <a:endParaRPr lang="en-US" sz="1600" b="0" i="0" u="none" strike="noStrike" cap="none" baseline="0" dirty="0">
              <a:solidFill>
                <a:srgbClr val="0074BB"/>
              </a:solidFill>
              <a:latin typeface="EMprint W01 Semibold" panose="020B0703020204020204" pitchFamily="34" charset="0"/>
              <a:ea typeface="Arial"/>
              <a:cs typeface="Arial"/>
              <a:sym typeface="Arial"/>
            </a:endParaRPr>
          </a:p>
        </p:txBody>
      </p:sp>
      <p:sp>
        <p:nvSpPr>
          <p:cNvPr id="26" name="Shape 379"/>
          <p:cNvSpPr txBox="1"/>
          <p:nvPr/>
        </p:nvSpPr>
        <p:spPr>
          <a:xfrm>
            <a:off x="1403195" y="4925122"/>
            <a:ext cx="3661317" cy="828907"/>
          </a:xfrm>
          <a:prstGeom prst="rect">
            <a:avLst/>
          </a:prstGeom>
          <a:solidFill>
            <a:srgbClr val="FFFFFF"/>
          </a:solidFill>
          <a:ln w="9525" cap="flat">
            <a:noFill/>
            <a:prstDash val="solid"/>
            <a:miter/>
            <a:headEnd type="none" w="med" len="med"/>
            <a:tailEnd type="none" w="med" len="med"/>
          </a:ln>
        </p:spPr>
        <p:txBody>
          <a:bodyPr lIns="91425" tIns="45700" rIns="91425" bIns="45700" anchor="t" anchorCtr="0">
            <a:noAutofit/>
          </a:bodyPr>
          <a:lstStyle/>
          <a:p>
            <a:r>
              <a:rPr lang="en-CA" sz="1600" dirty="0">
                <a:solidFill>
                  <a:srgbClr val="0074BB"/>
                </a:solidFill>
                <a:latin typeface="EMprint W01 Semibold" panose="020B0703020204020204" pitchFamily="34" charset="0"/>
              </a:rPr>
              <a:t>For better stability, the thickness of the midsole  should not be thicker</a:t>
            </a:r>
          </a:p>
          <a:p>
            <a:r>
              <a:rPr lang="en-CA" sz="1600" dirty="0">
                <a:solidFill>
                  <a:srgbClr val="0074BB"/>
                </a:solidFill>
                <a:latin typeface="EMprint W01 Semibold" panose="020B0703020204020204" pitchFamily="34" charset="0"/>
              </a:rPr>
              <a:t>than 25 mm (1")</a:t>
            </a:r>
            <a:endParaRPr lang="en-US" sz="1600" b="0" i="0" u="none" strike="noStrike" cap="none" baseline="0" dirty="0">
              <a:solidFill>
                <a:srgbClr val="0074BB"/>
              </a:solidFill>
              <a:latin typeface="EMprint W01 Semibold" panose="020B0703020204020204" pitchFamily="34" charset="0"/>
              <a:ea typeface="Arial"/>
              <a:cs typeface="Arial"/>
              <a:sym typeface="Arial"/>
            </a:endParaRPr>
          </a:p>
        </p:txBody>
      </p:sp>
      <p:cxnSp>
        <p:nvCxnSpPr>
          <p:cNvPr id="30" name="Straight Connector 29"/>
          <p:cNvCxnSpPr/>
          <p:nvPr/>
        </p:nvCxnSpPr>
        <p:spPr>
          <a:xfrm flipV="1">
            <a:off x="6698407" y="1200150"/>
            <a:ext cx="883493" cy="72645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7991709" y="2219093"/>
            <a:ext cx="591014" cy="1057507"/>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8582723" y="3134421"/>
            <a:ext cx="451574" cy="50412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362825" y="4810821"/>
            <a:ext cx="1333500" cy="36125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4752975" y="4590587"/>
            <a:ext cx="419100" cy="748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002882" y="3638550"/>
            <a:ext cx="645193" cy="6379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endCxn id="3" idx="1"/>
          </p:cNvCxnSpPr>
          <p:nvPr/>
        </p:nvCxnSpPr>
        <p:spPr>
          <a:xfrm>
            <a:off x="2152650" y="2493923"/>
            <a:ext cx="1301806" cy="640499"/>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857500" y="1047632"/>
            <a:ext cx="911323" cy="55117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5634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692789"/>
          </a:xfrm>
        </p:spPr>
        <p:txBody>
          <a:bodyPr/>
          <a:lstStyle/>
          <a:p>
            <a:pPr algn="ctr"/>
            <a:r>
              <a:rPr lang="en-CA" dirty="0"/>
              <a:t>Speak Up About Dizziness</a:t>
            </a:r>
          </a:p>
        </p:txBody>
      </p:sp>
      <p:sp>
        <p:nvSpPr>
          <p:cNvPr id="3" name="Subtitle 2"/>
          <p:cNvSpPr>
            <a:spLocks noGrp="1"/>
          </p:cNvSpPr>
          <p:nvPr>
            <p:ph type="subTitle" idx="1"/>
          </p:nvPr>
        </p:nvSpPr>
        <p:spPr>
          <a:xfrm>
            <a:off x="6258497" y="2172416"/>
            <a:ext cx="4581098" cy="1351370"/>
          </a:xfrm>
        </p:spPr>
        <p:txBody>
          <a:bodyPr>
            <a:noAutofit/>
          </a:bodyPr>
          <a:lstStyle/>
          <a:p>
            <a:pPr algn="l"/>
            <a:r>
              <a:rPr lang="en-CA" sz="4000" dirty="0">
                <a:solidFill>
                  <a:schemeClr val="bg1"/>
                </a:solidFill>
              </a:rPr>
              <a:t>Tell your doctor and take action.</a:t>
            </a:r>
          </a:p>
        </p:txBody>
      </p:sp>
      <p:pic>
        <p:nvPicPr>
          <p:cNvPr id="6" name="Shape 432"/>
          <p:cNvPicPr preferRelativeResize="0"/>
          <p:nvPr/>
        </p:nvPicPr>
        <p:blipFill>
          <a:blip r:embed="rId3" cstate="screen">
            <a:extLst>
              <a:ext uri="{28A0092B-C50C-407E-A947-70E740481C1C}">
                <a14:useLocalDpi xmlns:a14="http://schemas.microsoft.com/office/drawing/2010/main"/>
              </a:ext>
            </a:extLst>
          </a:blip>
          <a:stretch>
            <a:fillRect/>
          </a:stretch>
        </p:blipFill>
        <p:spPr>
          <a:xfrm>
            <a:off x="2096429" y="2091098"/>
            <a:ext cx="3966117" cy="2639022"/>
          </a:xfrm>
          <a:prstGeom prst="rect">
            <a:avLst/>
          </a:prstGeom>
          <a:noFill/>
          <a:ln>
            <a:noFill/>
          </a:ln>
        </p:spPr>
      </p:pic>
    </p:spTree>
    <p:extLst>
      <p:ext uri="{BB962C8B-B14F-4D97-AF65-F5344CB8AC3E}">
        <p14:creationId xmlns:p14="http://schemas.microsoft.com/office/powerpoint/2010/main" val="467336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Seniors’ Falls Facts</a:t>
            </a:r>
          </a:p>
        </p:txBody>
      </p:sp>
      <p:sp>
        <p:nvSpPr>
          <p:cNvPr id="5" name="Rectangle 4"/>
          <p:cNvSpPr/>
          <p:nvPr/>
        </p:nvSpPr>
        <p:spPr>
          <a:xfrm>
            <a:off x="794748" y="5546660"/>
            <a:ext cx="10967113" cy="261610"/>
          </a:xfrm>
          <a:prstGeom prst="rect">
            <a:avLst/>
          </a:prstGeom>
        </p:spPr>
        <p:txBody>
          <a:bodyPr wrap="square">
            <a:spAutoFit/>
          </a:bodyPr>
          <a:lstStyle/>
          <a:p>
            <a:r>
              <a:rPr lang="en-CA" sz="1100" dirty="0">
                <a:latin typeface="Frutiger LT 47 LightCn" panose="02000406030000020004" pitchFamily="2" charset="0"/>
              </a:rPr>
              <a:t>(Injury Prevention Centre. Seniors falls infographic </a:t>
            </a:r>
            <a:r>
              <a:rPr lang="en-CA" sz="1100" dirty="0" smtClean="0">
                <a:latin typeface="Frutiger LT 47 LightCn" panose="02000406030000020004" pitchFamily="2" charset="0"/>
              </a:rPr>
              <a:t>2018; </a:t>
            </a:r>
            <a:r>
              <a:rPr lang="en-CA" sz="1100" dirty="0">
                <a:latin typeface="Frutiger LT 47 LightCn" panose="02000406030000020004" pitchFamily="2" charset="0"/>
              </a:rPr>
              <a:t>Edmonton, AB: Injury Prevention Centre; </a:t>
            </a:r>
            <a:r>
              <a:rPr lang="en-CA" sz="1100" dirty="0" smtClean="0">
                <a:latin typeface="Frutiger LT 47 LightCn" panose="02000406030000020004" pitchFamily="2" charset="0"/>
              </a:rPr>
              <a:t>2018.)</a:t>
            </a:r>
            <a:endParaRPr lang="en-CA" sz="1100" dirty="0">
              <a:latin typeface="Frutiger LT 47 LightCn" panose="02000406030000020004" pitchFamily="2" charset="0"/>
            </a:endParaRPr>
          </a:p>
        </p:txBody>
      </p:sp>
      <p:pic>
        <p:nvPicPr>
          <p:cNvPr id="2050" name="Picture 2" descr="P:\Finding Balance\1 -2018\Power point\1in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604" y="1214651"/>
            <a:ext cx="10307400" cy="192433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P:\Finding Balance\1 -2018\Power point\FallsCos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4604" y="3308294"/>
            <a:ext cx="10307400" cy="2100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2065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Speak Up About Dizziness</a:t>
            </a:r>
          </a:p>
        </p:txBody>
      </p:sp>
      <p:pic>
        <p:nvPicPr>
          <p:cNvPr id="6" name="Shape 253"/>
          <p:cNvPicPr preferRelativeResize="0">
            <a:picLocks/>
          </p:cNvPicPr>
          <p:nvPr/>
        </p:nvPicPr>
        <p:blipFill rotWithShape="1">
          <a:blip r:embed="rId3" cstate="screen">
            <a:alphaModFix/>
            <a:extLst>
              <a:ext uri="{28A0092B-C50C-407E-A947-70E740481C1C}">
                <a14:useLocalDpi xmlns:a14="http://schemas.microsoft.com/office/drawing/2010/main"/>
              </a:ext>
            </a:extLst>
          </a:blip>
          <a:srcRect/>
          <a:stretch/>
        </p:blipFill>
        <p:spPr>
          <a:xfrm>
            <a:off x="12357017" y="8956296"/>
            <a:ext cx="913633" cy="567703"/>
          </a:xfrm>
          <a:prstGeom prst="rect">
            <a:avLst/>
          </a:prstGeom>
          <a:noFill/>
          <a:ln>
            <a:noFill/>
          </a:ln>
        </p:spPr>
      </p:pic>
      <p:sp>
        <p:nvSpPr>
          <p:cNvPr id="9" name="Rectangle 8"/>
          <p:cNvSpPr/>
          <p:nvPr/>
        </p:nvSpPr>
        <p:spPr>
          <a:xfrm>
            <a:off x="7215980" y="2232744"/>
            <a:ext cx="4145215" cy="1077218"/>
          </a:xfrm>
          <a:prstGeom prst="rect">
            <a:avLst/>
          </a:prstGeom>
        </p:spPr>
        <p:txBody>
          <a:bodyPr wrap="square">
            <a:spAutoFit/>
          </a:bodyPr>
          <a:lstStyle/>
          <a:p>
            <a:pPr>
              <a:buClr>
                <a:srgbClr val="F58334"/>
              </a:buClr>
            </a:pPr>
            <a:r>
              <a:rPr lang="en-CA" sz="3200" dirty="0">
                <a:solidFill>
                  <a:srgbClr val="0074BB"/>
                </a:solidFill>
                <a:latin typeface="EMprint W01 Regular" panose="020B0503020204020204" pitchFamily="34" charset="0"/>
              </a:rPr>
              <a:t>Have your blood pressure checked.</a:t>
            </a:r>
          </a:p>
        </p:txBody>
      </p:sp>
      <p:pic>
        <p:nvPicPr>
          <p:cNvPr id="7" name="Shape 44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748109" y="1690688"/>
            <a:ext cx="5111750" cy="3429000"/>
          </a:xfrm>
          <a:prstGeom prst="rect">
            <a:avLst/>
          </a:prstGeom>
          <a:noFill/>
          <a:ln>
            <a:noFill/>
          </a:ln>
        </p:spPr>
      </p:pic>
    </p:spTree>
    <p:extLst>
      <p:ext uri="{BB962C8B-B14F-4D97-AF65-F5344CB8AC3E}">
        <p14:creationId xmlns:p14="http://schemas.microsoft.com/office/powerpoint/2010/main" val="2227873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Speak Up About Dizziness</a:t>
            </a:r>
          </a:p>
        </p:txBody>
      </p:sp>
      <p:pic>
        <p:nvPicPr>
          <p:cNvPr id="6" name="Shape 253"/>
          <p:cNvPicPr preferRelativeResize="0">
            <a:picLocks/>
          </p:cNvPicPr>
          <p:nvPr/>
        </p:nvPicPr>
        <p:blipFill rotWithShape="1">
          <a:blip r:embed="rId3" cstate="screen">
            <a:alphaModFix/>
            <a:extLst>
              <a:ext uri="{28A0092B-C50C-407E-A947-70E740481C1C}">
                <a14:useLocalDpi xmlns:a14="http://schemas.microsoft.com/office/drawing/2010/main"/>
              </a:ext>
            </a:extLst>
          </a:blip>
          <a:srcRect/>
          <a:stretch/>
        </p:blipFill>
        <p:spPr>
          <a:xfrm>
            <a:off x="12357017" y="8956296"/>
            <a:ext cx="913633" cy="567703"/>
          </a:xfrm>
          <a:prstGeom prst="rect">
            <a:avLst/>
          </a:prstGeom>
          <a:noFill/>
          <a:ln>
            <a:noFill/>
          </a:ln>
        </p:spPr>
      </p:pic>
      <p:sp>
        <p:nvSpPr>
          <p:cNvPr id="9" name="Rectangle 8"/>
          <p:cNvSpPr/>
          <p:nvPr/>
        </p:nvSpPr>
        <p:spPr>
          <a:xfrm>
            <a:off x="5254389" y="1290182"/>
            <a:ext cx="6509982" cy="4524315"/>
          </a:xfrm>
          <a:prstGeom prst="rect">
            <a:avLst/>
          </a:prstGeom>
        </p:spPr>
        <p:txBody>
          <a:bodyPr wrap="square">
            <a:spAutoFit/>
          </a:bodyPr>
          <a:lstStyle/>
          <a:p>
            <a:pPr>
              <a:buClr>
                <a:srgbClr val="F58334"/>
              </a:buClr>
            </a:pPr>
            <a:r>
              <a:rPr lang="en-CA" sz="3200" dirty="0">
                <a:solidFill>
                  <a:srgbClr val="0074BB"/>
                </a:solidFill>
                <a:latin typeface="EMprint W01 Regular" panose="020B0503020204020204" pitchFamily="34" charset="0"/>
              </a:rPr>
              <a:t>Before you get up:</a:t>
            </a:r>
          </a:p>
          <a:p>
            <a:pPr>
              <a:buClr>
                <a:srgbClr val="F58334"/>
              </a:buClr>
            </a:pPr>
            <a:endParaRPr lang="en-CA" sz="3200" dirty="0">
              <a:solidFill>
                <a:srgbClr val="0074BB"/>
              </a:solidFill>
              <a:latin typeface="EMprint W01 Regular" panose="020B0503020204020204" pitchFamily="34" charset="0"/>
            </a:endParaRPr>
          </a:p>
          <a:p>
            <a:pPr marL="457200" indent="-457200">
              <a:buClr>
                <a:srgbClr val="F58334"/>
              </a:buClr>
              <a:buFont typeface="Arial" panose="020B0604020202020204" pitchFamily="34" charset="0"/>
              <a:buChar char="•"/>
            </a:pPr>
            <a:r>
              <a:rPr lang="en-CA" sz="3200" dirty="0">
                <a:solidFill>
                  <a:srgbClr val="0074BB"/>
                </a:solidFill>
                <a:latin typeface="EMprint W01 Regular" panose="020B0503020204020204" pitchFamily="34" charset="0"/>
              </a:rPr>
              <a:t>Clench your fists and circle your ankles ten times</a:t>
            </a:r>
          </a:p>
          <a:p>
            <a:pPr marL="457200" indent="-457200">
              <a:buClr>
                <a:srgbClr val="F58334"/>
              </a:buClr>
              <a:buFont typeface="Arial" panose="020B0604020202020204" pitchFamily="34" charset="0"/>
              <a:buChar char="•"/>
            </a:pPr>
            <a:endParaRPr lang="en-CA" sz="3200" dirty="0">
              <a:solidFill>
                <a:srgbClr val="0074BB"/>
              </a:solidFill>
              <a:latin typeface="EMprint W01 Regular" panose="020B0503020204020204" pitchFamily="34" charset="0"/>
            </a:endParaRPr>
          </a:p>
          <a:p>
            <a:pPr marL="457200" indent="-457200">
              <a:buClr>
                <a:srgbClr val="F58334"/>
              </a:buClr>
              <a:buFont typeface="Arial" panose="020B0604020202020204" pitchFamily="34" charset="0"/>
              <a:buChar char="•"/>
            </a:pPr>
            <a:r>
              <a:rPr lang="en-CA" sz="3200" dirty="0">
                <a:solidFill>
                  <a:srgbClr val="0074BB"/>
                </a:solidFill>
                <a:latin typeface="EMprint W01 Regular" panose="020B0503020204020204" pitchFamily="34" charset="0"/>
              </a:rPr>
              <a:t>Rise slowly</a:t>
            </a:r>
          </a:p>
          <a:p>
            <a:pPr marL="457200" indent="-457200">
              <a:buClr>
                <a:srgbClr val="F58334"/>
              </a:buClr>
              <a:buFont typeface="Arial" panose="020B0604020202020204" pitchFamily="34" charset="0"/>
              <a:buChar char="•"/>
            </a:pPr>
            <a:endParaRPr lang="en-CA" sz="3200" dirty="0">
              <a:solidFill>
                <a:srgbClr val="0074BB"/>
              </a:solidFill>
              <a:latin typeface="EMprint W01 Regular" panose="020B0503020204020204" pitchFamily="34" charset="0"/>
            </a:endParaRPr>
          </a:p>
          <a:p>
            <a:pPr marL="457200" indent="-457200">
              <a:buClr>
                <a:srgbClr val="F58334"/>
              </a:buClr>
              <a:buFont typeface="Arial" panose="020B0604020202020204" pitchFamily="34" charset="0"/>
              <a:buChar char="•"/>
            </a:pPr>
            <a:r>
              <a:rPr lang="en-CA" sz="3200" dirty="0">
                <a:solidFill>
                  <a:srgbClr val="0074BB"/>
                </a:solidFill>
                <a:latin typeface="EMprint W01 Regular" panose="020B0503020204020204" pitchFamily="34" charset="0"/>
              </a:rPr>
              <a:t>Sit or lie down again if you feel dizzy or light-headed</a:t>
            </a:r>
          </a:p>
        </p:txBody>
      </p:sp>
      <p:pic>
        <p:nvPicPr>
          <p:cNvPr id="8" name="Shape 45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446095" y="1451592"/>
            <a:ext cx="3200399" cy="3962399"/>
          </a:xfrm>
          <a:prstGeom prst="rect">
            <a:avLst/>
          </a:prstGeom>
          <a:noFill/>
          <a:ln>
            <a:noFill/>
          </a:ln>
        </p:spPr>
      </p:pic>
    </p:spTree>
    <p:extLst>
      <p:ext uri="{BB962C8B-B14F-4D97-AF65-F5344CB8AC3E}">
        <p14:creationId xmlns:p14="http://schemas.microsoft.com/office/powerpoint/2010/main" val="2785017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766318"/>
            <a:ext cx="12192000" cy="1091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4787" y="106475"/>
            <a:ext cx="11669232" cy="6584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16355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What if I have fallen?</a:t>
            </a:r>
          </a:p>
        </p:txBody>
      </p:sp>
      <p:pic>
        <p:nvPicPr>
          <p:cNvPr id="6" name="Shape 253"/>
          <p:cNvPicPr preferRelativeResize="0">
            <a:picLocks/>
          </p:cNvPicPr>
          <p:nvPr/>
        </p:nvPicPr>
        <p:blipFill rotWithShape="1">
          <a:blip r:embed="rId3" cstate="screen">
            <a:alphaModFix/>
            <a:extLst>
              <a:ext uri="{28A0092B-C50C-407E-A947-70E740481C1C}">
                <a14:useLocalDpi xmlns:a14="http://schemas.microsoft.com/office/drawing/2010/main"/>
              </a:ext>
            </a:extLst>
          </a:blip>
          <a:srcRect/>
          <a:stretch/>
        </p:blipFill>
        <p:spPr>
          <a:xfrm>
            <a:off x="12357017" y="8956296"/>
            <a:ext cx="913633" cy="567703"/>
          </a:xfrm>
          <a:prstGeom prst="rect">
            <a:avLst/>
          </a:prstGeom>
          <a:noFill/>
          <a:ln>
            <a:noFill/>
          </a:ln>
        </p:spPr>
      </p:pic>
      <p:sp>
        <p:nvSpPr>
          <p:cNvPr id="9" name="Rectangle 8"/>
          <p:cNvSpPr/>
          <p:nvPr/>
        </p:nvSpPr>
        <p:spPr>
          <a:xfrm>
            <a:off x="1175982" y="1499619"/>
            <a:ext cx="9840036" cy="4031873"/>
          </a:xfrm>
          <a:prstGeom prst="rect">
            <a:avLst/>
          </a:prstGeom>
        </p:spPr>
        <p:txBody>
          <a:bodyPr wrap="square">
            <a:spAutoFit/>
          </a:bodyPr>
          <a:lstStyle/>
          <a:p>
            <a:pPr marL="457200" indent="-457200">
              <a:buClr>
                <a:srgbClr val="F58334"/>
              </a:buClr>
              <a:buFont typeface="Arial" panose="020B0604020202020204" pitchFamily="34" charset="0"/>
              <a:buChar char="•"/>
            </a:pPr>
            <a:r>
              <a:rPr lang="en-CA" sz="3200" dirty="0">
                <a:solidFill>
                  <a:srgbClr val="0074BB"/>
                </a:solidFill>
                <a:latin typeface="EMprint W01 Regular" panose="020B0503020204020204" pitchFamily="34" charset="0"/>
              </a:rPr>
              <a:t>Always tell your healthcare provider if you have had a fall</a:t>
            </a:r>
          </a:p>
          <a:p>
            <a:pPr marL="457200" indent="-457200">
              <a:buClr>
                <a:srgbClr val="F58334"/>
              </a:buClr>
              <a:buFont typeface="Arial" panose="020B0604020202020204" pitchFamily="34" charset="0"/>
              <a:buChar char="•"/>
            </a:pPr>
            <a:endParaRPr lang="en-CA" sz="3200" dirty="0">
              <a:solidFill>
                <a:srgbClr val="0074BB"/>
              </a:solidFill>
              <a:latin typeface="EMprint W01 Regular" panose="020B0503020204020204" pitchFamily="34" charset="0"/>
            </a:endParaRPr>
          </a:p>
          <a:p>
            <a:pPr marL="457200" indent="-457200">
              <a:buClr>
                <a:srgbClr val="F58334"/>
              </a:buClr>
              <a:buFont typeface="Arial" panose="020B0604020202020204" pitchFamily="34" charset="0"/>
              <a:buChar char="•"/>
            </a:pPr>
            <a:r>
              <a:rPr lang="en-CA" sz="3200" dirty="0">
                <a:solidFill>
                  <a:srgbClr val="0074BB"/>
                </a:solidFill>
                <a:latin typeface="EMprint W01 Regular" panose="020B0503020204020204" pitchFamily="34" charset="0"/>
              </a:rPr>
              <a:t>Find out about programs/services in your area</a:t>
            </a:r>
          </a:p>
          <a:p>
            <a:pPr marL="457200" indent="-457200">
              <a:buClr>
                <a:srgbClr val="F58334"/>
              </a:buClr>
              <a:buFont typeface="Arial" panose="020B0604020202020204" pitchFamily="34" charset="0"/>
              <a:buChar char="•"/>
            </a:pPr>
            <a:endParaRPr lang="en-CA" sz="3200" dirty="0">
              <a:solidFill>
                <a:srgbClr val="0074BB"/>
              </a:solidFill>
              <a:latin typeface="EMprint W01 Regular" panose="020B0503020204020204" pitchFamily="34" charset="0"/>
            </a:endParaRPr>
          </a:p>
          <a:p>
            <a:pPr marL="914400" lvl="1" indent="-457200">
              <a:buClr>
                <a:srgbClr val="F58334"/>
              </a:buClr>
              <a:buFont typeface="Wingdings" panose="05000000000000000000" pitchFamily="2" charset="2"/>
              <a:buChar char="ü"/>
            </a:pPr>
            <a:r>
              <a:rPr lang="en-CA" sz="3200" dirty="0">
                <a:solidFill>
                  <a:srgbClr val="0074BB"/>
                </a:solidFill>
                <a:latin typeface="EMprint W01 Regular" panose="020B0503020204020204" pitchFamily="34" charset="0"/>
              </a:rPr>
              <a:t>Finding Balance website</a:t>
            </a:r>
            <a:br>
              <a:rPr lang="en-CA" sz="3200" dirty="0">
                <a:solidFill>
                  <a:srgbClr val="0074BB"/>
                </a:solidFill>
                <a:latin typeface="EMprint W01 Regular" panose="020B0503020204020204" pitchFamily="34" charset="0"/>
              </a:rPr>
            </a:br>
            <a:r>
              <a:rPr lang="en-CA" sz="3200" dirty="0">
                <a:solidFill>
                  <a:srgbClr val="0074BB"/>
                </a:solidFill>
                <a:latin typeface="EMprint W01 Semibold" panose="020B0703020204020204" pitchFamily="34" charset="0"/>
              </a:rPr>
              <a:t>findingbalancealberta.ca</a:t>
            </a:r>
          </a:p>
          <a:p>
            <a:pPr marL="914400" lvl="1" indent="-457200">
              <a:buClr>
                <a:srgbClr val="F58334"/>
              </a:buClr>
              <a:buFont typeface="Wingdings" panose="05000000000000000000" pitchFamily="2" charset="2"/>
              <a:buChar char="ü"/>
            </a:pPr>
            <a:r>
              <a:rPr lang="en-CA" sz="3200" dirty="0">
                <a:solidFill>
                  <a:srgbClr val="0074BB"/>
                </a:solidFill>
                <a:latin typeface="EMprint W01 Regular" panose="020B0503020204020204" pitchFamily="34" charset="0"/>
              </a:rPr>
              <a:t>Health Link Alberta </a:t>
            </a:r>
            <a:r>
              <a:rPr lang="en-CA" sz="3200" dirty="0" smtClean="0">
                <a:solidFill>
                  <a:srgbClr val="0074BB"/>
                </a:solidFill>
                <a:latin typeface="EMprint W01 Regular" panose="020B0503020204020204" pitchFamily="34" charset="0"/>
              </a:rPr>
              <a:t>811</a:t>
            </a:r>
            <a:endParaRPr lang="en-CA" sz="3200" dirty="0">
              <a:solidFill>
                <a:srgbClr val="0074BB"/>
              </a:solidFill>
              <a:latin typeface="EMprint W01 Regular" panose="020B0503020204020204" pitchFamily="34" charset="0"/>
            </a:endParaRPr>
          </a:p>
        </p:txBody>
      </p:sp>
    </p:spTree>
    <p:extLst>
      <p:ext uri="{BB962C8B-B14F-4D97-AF65-F5344CB8AC3E}">
        <p14:creationId xmlns:p14="http://schemas.microsoft.com/office/powerpoint/2010/main" val="11872104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4236066"/>
            <a:ext cx="12192000" cy="26886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525444" y="25958"/>
            <a:ext cx="11362595" cy="6898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38609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chemeClr val="accent5"/>
                </a:solidFill>
              </a:rPr>
              <a:t>Stay Independent. Prevent Falls</a:t>
            </a:r>
            <a:r>
              <a:rPr lang="en-CA" b="1" i="1" dirty="0">
                <a:solidFill>
                  <a:schemeClr val="accent5"/>
                </a:solidFill>
              </a:rPr>
              <a:t>.</a:t>
            </a:r>
          </a:p>
        </p:txBody>
      </p:sp>
      <p:pic>
        <p:nvPicPr>
          <p:cNvPr id="6" name="Shape 253"/>
          <p:cNvPicPr preferRelativeResize="0">
            <a:picLocks/>
          </p:cNvPicPr>
          <p:nvPr/>
        </p:nvPicPr>
        <p:blipFill rotWithShape="1">
          <a:blip r:embed="rId3" cstate="screen">
            <a:alphaModFix/>
            <a:extLst>
              <a:ext uri="{28A0092B-C50C-407E-A947-70E740481C1C}">
                <a14:useLocalDpi xmlns:a14="http://schemas.microsoft.com/office/drawing/2010/main"/>
              </a:ext>
            </a:extLst>
          </a:blip>
          <a:srcRect/>
          <a:stretch/>
        </p:blipFill>
        <p:spPr>
          <a:xfrm>
            <a:off x="12357017" y="8956296"/>
            <a:ext cx="913633" cy="567703"/>
          </a:xfrm>
          <a:prstGeom prst="rect">
            <a:avLst/>
          </a:prstGeom>
          <a:noFill/>
          <a:ln>
            <a:noFill/>
          </a:ln>
        </p:spPr>
      </p:pic>
      <p:sp>
        <p:nvSpPr>
          <p:cNvPr id="9" name="Rectangle 8"/>
          <p:cNvSpPr/>
          <p:nvPr/>
        </p:nvSpPr>
        <p:spPr>
          <a:xfrm>
            <a:off x="1175982" y="1288603"/>
            <a:ext cx="9840036" cy="4247317"/>
          </a:xfrm>
          <a:prstGeom prst="rect">
            <a:avLst/>
          </a:prstGeom>
        </p:spPr>
        <p:txBody>
          <a:bodyPr wrap="square">
            <a:spAutoFit/>
          </a:bodyPr>
          <a:lstStyle/>
          <a:p>
            <a:pPr marL="457200" indent="-457200">
              <a:lnSpc>
                <a:spcPct val="150000"/>
              </a:lnSpc>
              <a:buClr>
                <a:srgbClr val="F58334"/>
              </a:buClr>
              <a:buFont typeface="Arial" panose="020B0604020202020204" pitchFamily="34" charset="0"/>
              <a:buChar char="•"/>
            </a:pPr>
            <a:r>
              <a:rPr lang="en-CA" sz="3600" dirty="0">
                <a:solidFill>
                  <a:srgbClr val="0074BB"/>
                </a:solidFill>
                <a:latin typeface="EMprint W01 Regular" panose="020B0503020204020204" pitchFamily="34" charset="0"/>
              </a:rPr>
              <a:t>Many falls are </a:t>
            </a:r>
            <a:r>
              <a:rPr lang="en-CA" sz="3600" dirty="0" smtClean="0">
                <a:solidFill>
                  <a:srgbClr val="0074BB"/>
                </a:solidFill>
                <a:latin typeface="EMprint W01 Regular" panose="020B0503020204020204" pitchFamily="34" charset="0"/>
              </a:rPr>
              <a:t>preventable</a:t>
            </a:r>
            <a:endParaRPr lang="en-CA" sz="3600" dirty="0">
              <a:solidFill>
                <a:srgbClr val="0074BB"/>
              </a:solidFill>
              <a:latin typeface="EMprint W01 Regular" panose="020B0503020204020204" pitchFamily="34" charset="0"/>
            </a:endParaRPr>
          </a:p>
          <a:p>
            <a:pPr marL="457200" indent="-457200">
              <a:lnSpc>
                <a:spcPct val="150000"/>
              </a:lnSpc>
              <a:buClr>
                <a:srgbClr val="F58334"/>
              </a:buClr>
              <a:buFont typeface="Arial" panose="020B0604020202020204" pitchFamily="34" charset="0"/>
              <a:buChar char="•"/>
            </a:pPr>
            <a:r>
              <a:rPr lang="en-CA" sz="3600" dirty="0">
                <a:solidFill>
                  <a:srgbClr val="0074BB"/>
                </a:solidFill>
                <a:latin typeface="EMprint W01 Regular" panose="020B0503020204020204" pitchFamily="34" charset="0"/>
              </a:rPr>
              <a:t>Take action to prevent a </a:t>
            </a:r>
            <a:r>
              <a:rPr lang="en-CA" sz="3600" dirty="0" smtClean="0">
                <a:solidFill>
                  <a:srgbClr val="0074BB"/>
                </a:solidFill>
                <a:latin typeface="EMprint W01 Regular" panose="020B0503020204020204" pitchFamily="34" charset="0"/>
              </a:rPr>
              <a:t>fall</a:t>
            </a:r>
            <a:endParaRPr lang="en-CA" sz="3600" dirty="0">
              <a:solidFill>
                <a:srgbClr val="0074BB"/>
              </a:solidFill>
              <a:latin typeface="EMprint W01 Regular" panose="020B0503020204020204" pitchFamily="34" charset="0"/>
            </a:endParaRPr>
          </a:p>
          <a:p>
            <a:pPr marL="457200" indent="-457200">
              <a:lnSpc>
                <a:spcPct val="150000"/>
              </a:lnSpc>
              <a:buClr>
                <a:srgbClr val="F58334"/>
              </a:buClr>
              <a:buFont typeface="Arial" panose="020B0604020202020204" pitchFamily="34" charset="0"/>
              <a:buChar char="•"/>
            </a:pPr>
            <a:r>
              <a:rPr lang="en-CA" sz="3600" dirty="0" smtClean="0">
                <a:solidFill>
                  <a:srgbClr val="0074BB"/>
                </a:solidFill>
                <a:latin typeface="EMprint W01 Regular" panose="020B0503020204020204" pitchFamily="34" charset="0"/>
              </a:rPr>
              <a:t>Strengthen your legs and maintain good balance</a:t>
            </a:r>
          </a:p>
          <a:p>
            <a:pPr marL="457200" indent="-457200">
              <a:lnSpc>
                <a:spcPct val="150000"/>
              </a:lnSpc>
              <a:buClr>
                <a:srgbClr val="F58334"/>
              </a:buClr>
              <a:buFont typeface="Arial" panose="020B0604020202020204" pitchFamily="34" charset="0"/>
              <a:buChar char="•"/>
            </a:pPr>
            <a:r>
              <a:rPr lang="en-CA" sz="3600" dirty="0" smtClean="0">
                <a:solidFill>
                  <a:srgbClr val="0074BB"/>
                </a:solidFill>
                <a:latin typeface="EMprint W01 Regular" panose="020B0503020204020204" pitchFamily="34" charset="0"/>
              </a:rPr>
              <a:t>Identify </a:t>
            </a:r>
            <a:r>
              <a:rPr lang="en-CA" sz="3600" dirty="0">
                <a:solidFill>
                  <a:srgbClr val="0074BB"/>
                </a:solidFill>
                <a:latin typeface="EMprint W01 Regular" panose="020B0503020204020204" pitchFamily="34" charset="0"/>
              </a:rPr>
              <a:t>your risk factors and make a </a:t>
            </a:r>
            <a:r>
              <a:rPr lang="en-CA" sz="3600" dirty="0" smtClean="0">
                <a:solidFill>
                  <a:srgbClr val="0074BB"/>
                </a:solidFill>
                <a:latin typeface="EMprint W01 Regular" panose="020B0503020204020204" pitchFamily="34" charset="0"/>
              </a:rPr>
              <a:t>plan</a:t>
            </a:r>
            <a:endParaRPr lang="en-CA" sz="3600" dirty="0">
              <a:solidFill>
                <a:srgbClr val="0074BB"/>
              </a:solidFill>
              <a:latin typeface="EMprint W01 Regular" panose="020B0503020204020204" pitchFamily="34" charset="0"/>
            </a:endParaRPr>
          </a:p>
          <a:p>
            <a:pPr marL="457200" indent="-457200">
              <a:lnSpc>
                <a:spcPct val="150000"/>
              </a:lnSpc>
              <a:buClr>
                <a:srgbClr val="F58334"/>
              </a:buClr>
              <a:buFont typeface="Arial" panose="020B0604020202020204" pitchFamily="34" charset="0"/>
              <a:buChar char="•"/>
            </a:pPr>
            <a:r>
              <a:rPr lang="en-CA" sz="3600" dirty="0">
                <a:solidFill>
                  <a:srgbClr val="0074BB"/>
                </a:solidFill>
                <a:latin typeface="EMprint W01 Regular" panose="020B0503020204020204" pitchFamily="34" charset="0"/>
              </a:rPr>
              <a:t>Tell your healthcare provider if you have fallen.</a:t>
            </a:r>
          </a:p>
        </p:txBody>
      </p:sp>
    </p:spTree>
    <p:extLst>
      <p:ext uri="{BB962C8B-B14F-4D97-AF65-F5344CB8AC3E}">
        <p14:creationId xmlns:p14="http://schemas.microsoft.com/office/powerpoint/2010/main" val="30682947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sz="4400" dirty="0"/>
              <a:t>QUESTIONS?</a:t>
            </a:r>
          </a:p>
        </p:txBody>
      </p:sp>
      <p:pic>
        <p:nvPicPr>
          <p:cNvPr id="4" name="Shape 501"/>
          <p:cNvPicPr preferRelativeResize="0"/>
          <p:nvPr/>
        </p:nvPicPr>
        <p:blipFill rotWithShape="1">
          <a:blip r:embed="rId3">
            <a:alphaModFix/>
          </a:blip>
          <a:srcRect/>
          <a:stretch/>
        </p:blipFill>
        <p:spPr>
          <a:xfrm>
            <a:off x="1543050" y="1055688"/>
            <a:ext cx="4902820" cy="3852028"/>
          </a:xfrm>
          <a:prstGeom prst="rect">
            <a:avLst/>
          </a:prstGeom>
          <a:noFill/>
          <a:ln>
            <a:noFill/>
          </a:ln>
        </p:spPr>
      </p:pic>
    </p:spTree>
    <p:extLst>
      <p:ext uri="{BB962C8B-B14F-4D97-AF65-F5344CB8AC3E}">
        <p14:creationId xmlns:p14="http://schemas.microsoft.com/office/powerpoint/2010/main" val="1414553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Seniors’ Falls Facts</a:t>
            </a:r>
          </a:p>
        </p:txBody>
      </p:sp>
      <p:sp>
        <p:nvSpPr>
          <p:cNvPr id="5" name="Rectangle 4"/>
          <p:cNvSpPr/>
          <p:nvPr/>
        </p:nvSpPr>
        <p:spPr>
          <a:xfrm>
            <a:off x="838200" y="5599408"/>
            <a:ext cx="10967113" cy="261610"/>
          </a:xfrm>
          <a:prstGeom prst="rect">
            <a:avLst/>
          </a:prstGeom>
        </p:spPr>
        <p:txBody>
          <a:bodyPr wrap="square">
            <a:spAutoFit/>
          </a:bodyPr>
          <a:lstStyle/>
          <a:p>
            <a:r>
              <a:rPr lang="en-CA" sz="1100" dirty="0">
                <a:latin typeface="Frutiger LT 47 LightCn" panose="02000406030000020004" pitchFamily="2" charset="0"/>
              </a:rPr>
              <a:t>(Injury Prevention Centre. Seniors falls infographic </a:t>
            </a:r>
            <a:r>
              <a:rPr lang="en-CA" sz="1100" dirty="0" smtClean="0">
                <a:latin typeface="Frutiger LT 47 LightCn" panose="02000406030000020004" pitchFamily="2" charset="0"/>
              </a:rPr>
              <a:t>2018. </a:t>
            </a:r>
            <a:r>
              <a:rPr lang="en-CA" sz="1100" dirty="0">
                <a:latin typeface="Frutiger LT 47 LightCn" panose="02000406030000020004" pitchFamily="2" charset="0"/>
              </a:rPr>
              <a:t>Edmonton, AB: Injury Prevention Centre; </a:t>
            </a:r>
            <a:r>
              <a:rPr lang="en-CA" sz="1100" dirty="0" smtClean="0">
                <a:latin typeface="Frutiger LT 47 LightCn" panose="02000406030000020004" pitchFamily="2" charset="0"/>
              </a:rPr>
              <a:t>2018))</a:t>
            </a:r>
            <a:endParaRPr lang="en-CA" sz="1100" dirty="0">
              <a:latin typeface="Frutiger LT 47 LightCn" panose="02000406030000020004" pitchFamily="2" charset="0"/>
            </a:endParaRPr>
          </a:p>
        </p:txBody>
      </p:sp>
      <p:pic>
        <p:nvPicPr>
          <p:cNvPr id="1026" name="Picture 2" descr="P:\Finding Balance\1 -2018\Power point\NursingHo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735" y="1637731"/>
            <a:ext cx="2928582" cy="315035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Finding Balance\1 -2018\Power point\3week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2248" y="1665540"/>
            <a:ext cx="7403065" cy="309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091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Alberta Seniors’ Injury Hospital Admissions</a:t>
            </a:r>
          </a:p>
        </p:txBody>
      </p:sp>
      <p:sp>
        <p:nvSpPr>
          <p:cNvPr id="3" name="Rectangle 2"/>
          <p:cNvSpPr/>
          <p:nvPr/>
        </p:nvSpPr>
        <p:spPr>
          <a:xfrm>
            <a:off x="750143" y="5599407"/>
            <a:ext cx="10967113" cy="261610"/>
          </a:xfrm>
          <a:prstGeom prst="rect">
            <a:avLst/>
          </a:prstGeom>
        </p:spPr>
        <p:txBody>
          <a:bodyPr wrap="square">
            <a:spAutoFit/>
          </a:bodyPr>
          <a:lstStyle/>
          <a:p>
            <a:r>
              <a:rPr lang="en-CA" sz="1100" dirty="0">
                <a:latin typeface="Frutiger LT 47 LightCn" panose="02000406030000020004" pitchFamily="2" charset="0"/>
              </a:rPr>
              <a:t>(Injury Prevention Centre. Seniors falls infographic </a:t>
            </a:r>
            <a:r>
              <a:rPr lang="en-CA" sz="1100" dirty="0" smtClean="0">
                <a:latin typeface="Frutiger LT 47 LightCn" panose="02000406030000020004" pitchFamily="2" charset="0"/>
              </a:rPr>
              <a:t>2018. </a:t>
            </a:r>
            <a:r>
              <a:rPr lang="en-CA" sz="1100" dirty="0">
                <a:latin typeface="Frutiger LT 47 LightCn" panose="02000406030000020004" pitchFamily="2" charset="0"/>
              </a:rPr>
              <a:t>Edmonton, AB: Injury Prevention Centre; </a:t>
            </a:r>
            <a:r>
              <a:rPr lang="en-CA" sz="1100" dirty="0" smtClean="0">
                <a:latin typeface="Frutiger LT 47 LightCn" panose="02000406030000020004" pitchFamily="2" charset="0"/>
              </a:rPr>
              <a:t>2018)</a:t>
            </a:r>
            <a:endParaRPr lang="en-CA" sz="1100" dirty="0">
              <a:latin typeface="Frutiger LT 47 LightCn" panose="02000406030000020004" pitchFamily="2" charset="0"/>
            </a:endParaRPr>
          </a:p>
        </p:txBody>
      </p:sp>
      <p:pic>
        <p:nvPicPr>
          <p:cNvPr id="3074" name="Picture 2" descr="P:\Finding Balance\1 -2018\Power point\LeadingCau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226" y="1701908"/>
            <a:ext cx="10574945" cy="3098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793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Seniors’ Falls Facts</a:t>
            </a:r>
          </a:p>
        </p:txBody>
      </p:sp>
      <p:sp>
        <p:nvSpPr>
          <p:cNvPr id="3" name="Content Placeholder 2"/>
          <p:cNvSpPr>
            <a:spLocks noGrp="1"/>
          </p:cNvSpPr>
          <p:nvPr>
            <p:ph idx="1"/>
          </p:nvPr>
        </p:nvSpPr>
        <p:spPr>
          <a:xfrm>
            <a:off x="838200" y="1690688"/>
            <a:ext cx="10515600" cy="3522757"/>
          </a:xfrm>
        </p:spPr>
        <p:txBody>
          <a:bodyPr>
            <a:normAutofit/>
          </a:bodyPr>
          <a:lstStyle/>
          <a:p>
            <a:r>
              <a:rPr lang="en-CA" sz="3200" dirty="0">
                <a:solidFill>
                  <a:srgbClr val="176AB4"/>
                </a:solidFill>
              </a:rPr>
              <a:t>If you fall once, you are more likely to </a:t>
            </a:r>
            <a:r>
              <a:rPr lang="en-CA" sz="3200" dirty="0" smtClean="0">
                <a:solidFill>
                  <a:srgbClr val="176AB4"/>
                </a:solidFill>
              </a:rPr>
              <a:t>fall </a:t>
            </a:r>
            <a:r>
              <a:rPr lang="en-CA" sz="3200" dirty="0">
                <a:solidFill>
                  <a:srgbClr val="176AB4"/>
                </a:solidFill>
              </a:rPr>
              <a:t>again</a:t>
            </a:r>
          </a:p>
          <a:p>
            <a:endParaRPr lang="en-CA" sz="3200" dirty="0">
              <a:solidFill>
                <a:srgbClr val="176AB4"/>
              </a:solidFill>
            </a:endParaRPr>
          </a:p>
          <a:p>
            <a:r>
              <a:rPr lang="en-CA" sz="3200" dirty="0">
                <a:solidFill>
                  <a:srgbClr val="176AB4"/>
                </a:solidFill>
              </a:rPr>
              <a:t>Women are </a:t>
            </a:r>
            <a:r>
              <a:rPr lang="en-CA" sz="3200" b="1" dirty="0">
                <a:solidFill>
                  <a:srgbClr val="176AB4"/>
                </a:solidFill>
              </a:rPr>
              <a:t>3 times </a:t>
            </a:r>
            <a:r>
              <a:rPr lang="en-CA" sz="3200" dirty="0">
                <a:solidFill>
                  <a:srgbClr val="176AB4"/>
                </a:solidFill>
              </a:rPr>
              <a:t>more likely than men to be hospitalized for a fall-related injury</a:t>
            </a:r>
          </a:p>
          <a:p>
            <a:endParaRPr lang="en-CA" sz="3200" dirty="0">
              <a:solidFill>
                <a:srgbClr val="176AB4"/>
              </a:solidFill>
            </a:endParaRPr>
          </a:p>
          <a:p>
            <a:r>
              <a:rPr lang="en-CA" sz="3200" dirty="0">
                <a:solidFill>
                  <a:srgbClr val="176AB4"/>
                </a:solidFill>
              </a:rPr>
              <a:t>Men are more likely to die from a fall-related injury</a:t>
            </a:r>
          </a:p>
        </p:txBody>
      </p:sp>
    </p:spTree>
    <p:extLst>
      <p:ext uri="{BB962C8B-B14F-4D97-AF65-F5344CB8AC3E}">
        <p14:creationId xmlns:p14="http://schemas.microsoft.com/office/powerpoint/2010/main" val="1931988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After a fall, you may…</a:t>
            </a:r>
          </a:p>
        </p:txBody>
      </p:sp>
      <p:sp>
        <p:nvSpPr>
          <p:cNvPr id="3" name="Content Placeholder 2"/>
          <p:cNvSpPr>
            <a:spLocks noGrp="1"/>
          </p:cNvSpPr>
          <p:nvPr>
            <p:ph idx="1"/>
          </p:nvPr>
        </p:nvSpPr>
        <p:spPr>
          <a:xfrm>
            <a:off x="873369" y="1509102"/>
            <a:ext cx="10515600" cy="1681850"/>
          </a:xfrm>
        </p:spPr>
        <p:txBody>
          <a:bodyPr>
            <a:noAutofit/>
          </a:bodyPr>
          <a:lstStyle/>
          <a:p>
            <a:r>
              <a:rPr lang="en-CA" sz="3600" dirty="0">
                <a:solidFill>
                  <a:schemeClr val="accent5"/>
                </a:solidFill>
              </a:rPr>
              <a:t>Lose confidence</a:t>
            </a:r>
          </a:p>
          <a:p>
            <a:r>
              <a:rPr lang="en-CA" sz="3600" dirty="0">
                <a:solidFill>
                  <a:schemeClr val="accent5"/>
                </a:solidFill>
              </a:rPr>
              <a:t>Be afraid you might fall again</a:t>
            </a:r>
          </a:p>
          <a:p>
            <a:r>
              <a:rPr lang="en-CA" sz="3600" dirty="0">
                <a:solidFill>
                  <a:schemeClr val="accent5"/>
                </a:solidFill>
              </a:rPr>
              <a:t>Stop going out and doing things you enjoy</a:t>
            </a:r>
          </a:p>
        </p:txBody>
      </p:sp>
      <p:pic>
        <p:nvPicPr>
          <p:cNvPr id="4" name="Shape 14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0800000">
            <a:off x="4678906" y="3963536"/>
            <a:ext cx="2286000" cy="1295400"/>
          </a:xfrm>
          <a:prstGeom prst="rect">
            <a:avLst/>
          </a:prstGeom>
          <a:noFill/>
          <a:ln>
            <a:noFill/>
          </a:ln>
        </p:spPr>
      </p:pic>
    </p:spTree>
    <p:extLst>
      <p:ext uri="{BB962C8B-B14F-4D97-AF65-F5344CB8AC3E}">
        <p14:creationId xmlns:p14="http://schemas.microsoft.com/office/powerpoint/2010/main" val="342673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157"/>
          <p:cNvPicPr preferRelativeResize="0"/>
          <p:nvPr/>
        </p:nvPicPr>
        <p:blipFill rotWithShape="1">
          <a:blip r:embed="rId3">
            <a:alphaModFix/>
          </a:blip>
          <a:srcRect/>
          <a:stretch/>
        </p:blipFill>
        <p:spPr>
          <a:xfrm>
            <a:off x="3367586" y="150125"/>
            <a:ext cx="5817358" cy="5727289"/>
          </a:xfrm>
          <a:prstGeom prst="rect">
            <a:avLst/>
          </a:prstGeom>
          <a:noFill/>
          <a:ln>
            <a:noFill/>
          </a:ln>
        </p:spPr>
      </p:pic>
    </p:spTree>
    <p:extLst>
      <p:ext uri="{BB962C8B-B14F-4D97-AF65-F5344CB8AC3E}">
        <p14:creationId xmlns:p14="http://schemas.microsoft.com/office/powerpoint/2010/main" val="2235529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1117</TotalTime>
  <Words>5594</Words>
  <Application>Microsoft Office PowerPoint</Application>
  <PresentationFormat>Widescreen</PresentationFormat>
  <Paragraphs>490</Paragraphs>
  <Slides>46</Slides>
  <Notes>46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Aller Light</vt:lpstr>
      <vt:lpstr>Arial</vt:lpstr>
      <vt:lpstr>Calibri</vt:lpstr>
      <vt:lpstr>EMprint W01 Light</vt:lpstr>
      <vt:lpstr>EMprint W01 Regular</vt:lpstr>
      <vt:lpstr>EMprint W01 Semibold</vt:lpstr>
      <vt:lpstr>Frutiger LT 47 LightCn</vt:lpstr>
      <vt:lpstr>Helvetica Neue</vt:lpstr>
      <vt:lpstr>Wingdings</vt:lpstr>
      <vt:lpstr>Office Theme</vt:lpstr>
      <vt:lpstr>STAY INDEPENDENT.</vt:lpstr>
      <vt:lpstr>What do they have in common?</vt:lpstr>
      <vt:lpstr>Falls Stories</vt:lpstr>
      <vt:lpstr>Seniors’ Falls Facts</vt:lpstr>
      <vt:lpstr>Seniors’ Falls Facts</vt:lpstr>
      <vt:lpstr>Alberta Seniors’ Injury Hospital Admissions</vt:lpstr>
      <vt:lpstr>Seniors’ Falls Facts</vt:lpstr>
      <vt:lpstr>After a fall, you may…</vt:lpstr>
      <vt:lpstr>PowerPoint Presentation</vt:lpstr>
      <vt:lpstr>What causes a fall?</vt:lpstr>
      <vt:lpstr>Risk Factors</vt:lpstr>
      <vt:lpstr>PowerPoint Presentation</vt:lpstr>
      <vt:lpstr>TAKE ACTION</vt:lpstr>
      <vt:lpstr>PowerPoint Presentation</vt:lpstr>
      <vt:lpstr>Warning</vt:lpstr>
      <vt:lpstr>Be Active</vt:lpstr>
      <vt:lpstr>PowerPoint Presentation</vt:lpstr>
      <vt:lpstr>Be Active</vt:lpstr>
      <vt:lpstr>TAKE ACTION</vt:lpstr>
      <vt:lpstr>PowerPoint Presentation</vt:lpstr>
      <vt:lpstr>Check Your Vision</vt:lpstr>
      <vt:lpstr>Check Your Vision</vt:lpstr>
      <vt:lpstr>TAKE ACTION</vt:lpstr>
      <vt:lpstr>PowerPoint Presentation</vt:lpstr>
      <vt:lpstr>Review Your Medications</vt:lpstr>
      <vt:lpstr>Review Your Medications</vt:lpstr>
      <vt:lpstr>Review Your Medications</vt:lpstr>
      <vt:lpstr>Your Surroundings</vt:lpstr>
      <vt:lpstr>Your Surroundings</vt:lpstr>
      <vt:lpstr>Your Surroundings</vt:lpstr>
      <vt:lpstr>Your Surroundings</vt:lpstr>
      <vt:lpstr>Your Surroundings</vt:lpstr>
      <vt:lpstr>Your Surroundings</vt:lpstr>
      <vt:lpstr>Getting Around</vt:lpstr>
      <vt:lpstr>Getting Around</vt:lpstr>
      <vt:lpstr>Winter Walking</vt:lpstr>
      <vt:lpstr>Getting Around</vt:lpstr>
      <vt:lpstr>PowerPoint Presentation</vt:lpstr>
      <vt:lpstr>Speak Up About Dizziness</vt:lpstr>
      <vt:lpstr>Speak Up About Dizziness</vt:lpstr>
      <vt:lpstr>Speak Up About Dizziness</vt:lpstr>
      <vt:lpstr>PowerPoint Presentation</vt:lpstr>
      <vt:lpstr>What if I have fallen?</vt:lpstr>
      <vt:lpstr>PowerPoint Presentation</vt:lpstr>
      <vt:lpstr>Stay Independent. Prevent Falls.</vt:lpstr>
      <vt:lpstr>QUESTIONS?</vt:lpstr>
    </vt:vector>
  </TitlesOfParts>
  <Company>University of Alberta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George</dc:creator>
  <cp:lastModifiedBy>morganre@ualberta.ca</cp:lastModifiedBy>
  <cp:revision>178</cp:revision>
  <cp:lastPrinted>2016-10-25T18:50:59Z</cp:lastPrinted>
  <dcterms:created xsi:type="dcterms:W3CDTF">2016-09-27T17:00:04Z</dcterms:created>
  <dcterms:modified xsi:type="dcterms:W3CDTF">2018-10-30T17:39:30Z</dcterms:modified>
</cp:coreProperties>
</file>