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0"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embeddedFontLst>
    <p:embeddedFont>
      <p:font typeface="EMprint W01 Light" panose="020B0303020204020204" pitchFamily="34" charset="0"/>
      <p:regular r:id="rId17"/>
    </p:embeddedFont>
    <p:embeddedFont>
      <p:font typeface="Calibri" panose="020F0502020204030204" pitchFamily="34" charset="0"/>
      <p:regular r:id="rId18"/>
      <p:bold r:id="rId19"/>
      <p:italic r:id="rId20"/>
      <p:boldItalic r:id="rId21"/>
    </p:embeddedFont>
    <p:embeddedFont>
      <p:font typeface="EMprint W01 Regular" panose="020B0503020204020204" pitchFamily="34" charset="0"/>
      <p:regular r:id="rId22"/>
    </p:embeddedFont>
    <p:embeddedFont>
      <p:font typeface="Comic Sans MS" panose="030F0702030302020204" pitchFamily="66" charset="0"/>
      <p:regular r:id="rId23"/>
      <p:bold r:id="rId24"/>
      <p:italic r:id="rId25"/>
      <p:boldItalic r:id="rId26"/>
    </p:embeddedFont>
    <p:embeddedFont>
      <p:font typeface="EMprint W01 Semibold" panose="020B0703020204020204" pitchFamily="34" charset="0"/>
      <p:bold r:id="rId27"/>
    </p:embeddedFont>
    <p:embeddedFont>
      <p:font typeface="EMprint W01 Bold" panose="020B0803020204020204" pitchFamily="34" charset="0"/>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X+N6+7pZxKf62XDrxVOhw==" hashData="B/H8dABvra4jX2l+/yQH3VekNZmjAfo8yUvmL6Mhxhqd4/XurhdS21UQSLy7uuhnlpUGTXDtvqjrqPfe58TbTQ=="/>
  <p:extLst>
    <p:ext uri="{EFAFB233-063F-42B5-8137-9DF3F51BA10A}">
      <p15:sldGuideLst xmlns:p15="http://schemas.microsoft.com/office/powerpoint/2012/main">
        <p15:guide id="1" pos="1073" userDrawn="1">
          <p15:clr>
            <a:srgbClr val="A4A3A4"/>
          </p15:clr>
        </p15:guide>
        <p15:guide id="2" pos="302" userDrawn="1">
          <p15:clr>
            <a:srgbClr val="A4A3A4"/>
          </p15:clr>
        </p15:guide>
        <p15:guide id="3" orient="horz" pos="504" userDrawn="1">
          <p15:clr>
            <a:srgbClr val="A4A3A4"/>
          </p15:clr>
        </p15:guide>
        <p15:guide id="4" orient="horz" pos="3294" userDrawn="1">
          <p15:clr>
            <a:srgbClr val="A4A3A4"/>
          </p15:clr>
        </p15:guide>
        <p15:guide id="5" pos="5700" userDrawn="1">
          <p15:clr>
            <a:srgbClr val="A4A3A4"/>
          </p15:clr>
        </p15:guide>
        <p15:guide id="6" pos="1595" userDrawn="1">
          <p15:clr>
            <a:srgbClr val="A4A3A4"/>
          </p15:clr>
        </p15:guide>
        <p15:guide id="7" orient="horz" pos="136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EF"/>
    <a:srgbClr val="0074BB"/>
    <a:srgbClr val="25460E"/>
    <a:srgbClr val="0248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4" d="100"/>
          <a:sy n="114" d="100"/>
        </p:scale>
        <p:origin x="102" y="192"/>
      </p:cViewPr>
      <p:guideLst>
        <p:guide pos="1073"/>
        <p:guide pos="302"/>
        <p:guide orient="horz" pos="504"/>
        <p:guide orient="horz" pos="3294"/>
        <p:guide pos="5700"/>
        <p:guide pos="1595"/>
        <p:guide orient="horz" pos="1366"/>
      </p:guideLst>
    </p:cSldViewPr>
  </p:slideViewPr>
  <p:notesTextViewPr>
    <p:cViewPr>
      <p:scale>
        <a:sx n="1" d="1"/>
        <a:sy n="1" d="1"/>
      </p:scale>
      <p:origin x="0" y="0"/>
    </p:cViewPr>
  </p:notesTextViewPr>
  <p:notesViewPr>
    <p:cSldViewPr snapToGrid="0">
      <p:cViewPr varScale="1">
        <p:scale>
          <a:sx n="91" d="100"/>
          <a:sy n="91" d="100"/>
        </p:scale>
        <p:origin x="183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75335-906A-4D67-8DE1-B226781CFA4F}" type="datetimeFigureOut">
              <a:rPr lang="en-US" smtClean="0"/>
              <a:t>11/28/2017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28640-AAD9-42D2-935E-092A67786967}" type="slidenum">
              <a:rPr lang="en-US" smtClean="0"/>
              <a:t>‹#›</a:t>
            </a:fld>
            <a:endParaRPr lang="en-US"/>
          </a:p>
        </p:txBody>
      </p:sp>
    </p:spTree>
    <p:extLst>
      <p:ext uri="{BB962C8B-B14F-4D97-AF65-F5344CB8AC3E}">
        <p14:creationId xmlns:p14="http://schemas.microsoft.com/office/powerpoint/2010/main" val="4129868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AD2E0540-11B4-4A5A-B7F2-D93738BF94C2}" type="slidenum">
              <a:rPr lang="en-US" altLang="en-US" sz="1200" smtClean="0"/>
              <a:pPr/>
              <a:t>1</a:t>
            </a:fld>
            <a:endParaRPr lang="en-US" altLang="en-US" sz="120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4370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5E7C1EF0-7745-4C21-999C-EE7260E8FF0E}" type="slidenum">
              <a:rPr lang="en-US" altLang="en-US" sz="1200" smtClean="0"/>
              <a:pPr/>
              <a:t>10</a:t>
            </a:fld>
            <a:endParaRPr lang="en-US" altLang="en-US" sz="1200" smtClean="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smtClean="0">
                <a:latin typeface="Times New Roman" panose="02020603050405020304" pitchFamily="18" charset="0"/>
              </a:rPr>
              <a:t>Proper vision is important to help prevent falls, including at night.  Many falls occur at night when we try to go to bed or get out of bed in the middle of the night.  This is especially important when we are away from home and unfamiliar with the environment.  Plan ahead  to make sure you always have a source of light for evening hours.</a:t>
            </a:r>
          </a:p>
        </p:txBody>
      </p:sp>
    </p:spTree>
    <p:extLst>
      <p:ext uri="{BB962C8B-B14F-4D97-AF65-F5344CB8AC3E}">
        <p14:creationId xmlns:p14="http://schemas.microsoft.com/office/powerpoint/2010/main" val="2619477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C9EEE2DA-C3D8-4E00-A427-09A61A145E8D}" type="slidenum">
              <a:rPr lang="en-US" altLang="en-US" sz="1200" smtClean="0"/>
              <a:pPr/>
              <a:t>11</a:t>
            </a:fld>
            <a:endParaRPr lang="en-US" altLang="en-US" sz="1200" smtClean="0"/>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smtClean="0">
                <a:latin typeface="Times New Roman" panose="02020603050405020304" pitchFamily="18" charset="0"/>
              </a:rPr>
              <a:t>As we age, we </a:t>
            </a:r>
          </a:p>
          <a:p>
            <a:r>
              <a:rPr lang="en-US" altLang="en-US" smtClean="0">
                <a:latin typeface="Times New Roman" panose="02020603050405020304" pitchFamily="18" charset="0"/>
              </a:rPr>
              <a:t>Store less water in the body</a:t>
            </a:r>
          </a:p>
          <a:p>
            <a:r>
              <a:rPr lang="en-US" altLang="en-US" smtClean="0">
                <a:latin typeface="Times New Roman" panose="02020603050405020304" pitchFamily="18" charset="0"/>
              </a:rPr>
              <a:t>Experience less thirst</a:t>
            </a:r>
          </a:p>
          <a:p>
            <a:r>
              <a:rPr lang="en-US" altLang="en-US" smtClean="0">
                <a:latin typeface="Times New Roman" panose="02020603050405020304" pitchFamily="18" charset="0"/>
              </a:rPr>
              <a:t>Might atke mediciations that make you lose water</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Dehydration can be a result</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Symptoms include:</a:t>
            </a:r>
          </a:p>
          <a:p>
            <a:r>
              <a:rPr lang="en-US" altLang="en-US" smtClean="0">
                <a:latin typeface="Times New Roman" panose="02020603050405020304" pitchFamily="18" charset="0"/>
              </a:rPr>
              <a:t>Dry mouth</a:t>
            </a:r>
          </a:p>
          <a:p>
            <a:r>
              <a:rPr lang="en-US" altLang="en-US" smtClean="0">
                <a:latin typeface="Times New Roman" panose="02020603050405020304" pitchFamily="18" charset="0"/>
              </a:rPr>
              <a:t>Headache</a:t>
            </a:r>
          </a:p>
          <a:p>
            <a:r>
              <a:rPr lang="en-US" altLang="en-US" smtClean="0">
                <a:latin typeface="Times New Roman" panose="02020603050405020304" pitchFamily="18" charset="0"/>
              </a:rPr>
              <a:t>Irritability</a:t>
            </a:r>
          </a:p>
          <a:p>
            <a:r>
              <a:rPr lang="en-US" altLang="en-US" smtClean="0">
                <a:latin typeface="Times New Roman" panose="02020603050405020304" pitchFamily="18" charset="0"/>
              </a:rPr>
              <a:t>Lightheadedness</a:t>
            </a:r>
          </a:p>
          <a:p>
            <a:r>
              <a:rPr lang="en-US" altLang="en-US" smtClean="0">
                <a:latin typeface="Times New Roman" panose="02020603050405020304" pitchFamily="18" charset="0"/>
              </a:rPr>
              <a:t>Fatigue/tiredness</a:t>
            </a:r>
          </a:p>
          <a:p>
            <a:r>
              <a:rPr lang="en-US" altLang="en-US" smtClean="0">
                <a:latin typeface="Times New Roman" panose="02020603050405020304" pitchFamily="18" charset="0"/>
              </a:rPr>
              <a:t>Dry eyes or decreased tears</a:t>
            </a:r>
          </a:p>
          <a:p>
            <a:r>
              <a:rPr lang="en-US" altLang="en-US" smtClean="0">
                <a:latin typeface="Times New Roman" panose="02020603050405020304" pitchFamily="18" charset="0"/>
              </a:rPr>
              <a:t>Dark coloured urine</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Make time to drink water throughout the day</a:t>
            </a:r>
          </a:p>
          <a:p>
            <a:r>
              <a:rPr lang="en-US" altLang="en-US" smtClean="0">
                <a:latin typeface="Times New Roman" panose="02020603050405020304" pitchFamily="18" charset="0"/>
              </a:rPr>
              <a:t>Aim for 8 glasses or more of fluid daily; drinking water first thing in the morning is a great way to start</a:t>
            </a:r>
          </a:p>
          <a:p>
            <a:r>
              <a:rPr lang="en-US" altLang="en-US" smtClean="0">
                <a:latin typeface="Times New Roman" panose="02020603050405020304" pitchFamily="18" charset="0"/>
              </a:rPr>
              <a:t>Make water tasty by adding flavor such as lemon or lime juice</a:t>
            </a:r>
          </a:p>
        </p:txBody>
      </p:sp>
    </p:spTree>
    <p:extLst>
      <p:ext uri="{BB962C8B-B14F-4D97-AF65-F5344CB8AC3E}">
        <p14:creationId xmlns:p14="http://schemas.microsoft.com/office/powerpoint/2010/main" val="1117794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55650" indent="-290513" defTabSz="931863">
              <a:defRPr sz="2400">
                <a:solidFill>
                  <a:schemeClr val="tx1"/>
                </a:solidFill>
                <a:latin typeface="Times New Roman" panose="02020603050405020304" pitchFamily="18" charset="0"/>
              </a:defRPr>
            </a:lvl2pPr>
            <a:lvl3pPr marL="1163638" indent="-231775" defTabSz="931863">
              <a:defRPr sz="2400">
                <a:solidFill>
                  <a:schemeClr val="tx1"/>
                </a:solidFill>
                <a:latin typeface="Times New Roman" panose="02020603050405020304" pitchFamily="18" charset="0"/>
              </a:defRPr>
            </a:lvl3pPr>
            <a:lvl4pPr marL="1630363" indent="-231775" defTabSz="931863">
              <a:defRPr sz="2400">
                <a:solidFill>
                  <a:schemeClr val="tx1"/>
                </a:solidFill>
                <a:latin typeface="Times New Roman" panose="02020603050405020304" pitchFamily="18" charset="0"/>
              </a:defRPr>
            </a:lvl4pPr>
            <a:lvl5pPr marL="2095500" indent="-231775" defTabSz="931863">
              <a:defRPr sz="2400">
                <a:solidFill>
                  <a:schemeClr val="tx1"/>
                </a:solidFill>
                <a:latin typeface="Times New Roman" panose="02020603050405020304" pitchFamily="18" charset="0"/>
              </a:defRPr>
            </a:lvl5pPr>
            <a:lvl6pPr marL="2552700" indent="-231775" defTabSz="931863"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defTabSz="931863"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defTabSz="931863"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5F8A8091-E19C-419D-A4BB-0D2F7C71BAAD}" type="slidenum">
              <a:rPr lang="en-US" altLang="en-US" sz="1200" smtClean="0"/>
              <a:pPr/>
              <a:t>12</a:t>
            </a:fld>
            <a:endParaRPr lang="en-US" altLang="en-US" sz="12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64975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55650" indent="-290513" defTabSz="931863">
              <a:defRPr sz="2400">
                <a:solidFill>
                  <a:schemeClr val="tx1"/>
                </a:solidFill>
                <a:latin typeface="Times New Roman" panose="02020603050405020304" pitchFamily="18" charset="0"/>
              </a:defRPr>
            </a:lvl2pPr>
            <a:lvl3pPr marL="1163638" indent="-231775" defTabSz="931863">
              <a:defRPr sz="2400">
                <a:solidFill>
                  <a:schemeClr val="tx1"/>
                </a:solidFill>
                <a:latin typeface="Times New Roman" panose="02020603050405020304" pitchFamily="18" charset="0"/>
              </a:defRPr>
            </a:lvl3pPr>
            <a:lvl4pPr marL="1630363" indent="-231775" defTabSz="931863">
              <a:defRPr sz="2400">
                <a:solidFill>
                  <a:schemeClr val="tx1"/>
                </a:solidFill>
                <a:latin typeface="Times New Roman" panose="02020603050405020304" pitchFamily="18" charset="0"/>
              </a:defRPr>
            </a:lvl4pPr>
            <a:lvl5pPr marL="2095500" indent="-231775" defTabSz="931863">
              <a:defRPr sz="2400">
                <a:solidFill>
                  <a:schemeClr val="tx1"/>
                </a:solidFill>
                <a:latin typeface="Times New Roman" panose="02020603050405020304" pitchFamily="18" charset="0"/>
              </a:defRPr>
            </a:lvl5pPr>
            <a:lvl6pPr marL="2552700" indent="-231775" defTabSz="931863" eaLnBrk="0" fontAlgn="base" hangingPunct="0">
              <a:spcBef>
                <a:spcPct val="0"/>
              </a:spcBef>
              <a:spcAft>
                <a:spcPct val="0"/>
              </a:spcAft>
              <a:defRPr sz="2400">
                <a:solidFill>
                  <a:schemeClr val="tx1"/>
                </a:solidFill>
                <a:latin typeface="Times New Roman" panose="02020603050405020304" pitchFamily="18" charset="0"/>
              </a:defRPr>
            </a:lvl6pPr>
            <a:lvl7pPr marL="3009900" indent="-231775" defTabSz="931863" eaLnBrk="0" fontAlgn="base" hangingPunct="0">
              <a:spcBef>
                <a:spcPct val="0"/>
              </a:spcBef>
              <a:spcAft>
                <a:spcPct val="0"/>
              </a:spcAft>
              <a:defRPr sz="2400">
                <a:solidFill>
                  <a:schemeClr val="tx1"/>
                </a:solidFill>
                <a:latin typeface="Times New Roman" panose="02020603050405020304" pitchFamily="18" charset="0"/>
              </a:defRPr>
            </a:lvl7pPr>
            <a:lvl8pPr marL="3467100" indent="-231775" defTabSz="931863" eaLnBrk="0" fontAlgn="base" hangingPunct="0">
              <a:spcBef>
                <a:spcPct val="0"/>
              </a:spcBef>
              <a:spcAft>
                <a:spcPct val="0"/>
              </a:spcAft>
              <a:defRPr sz="2400">
                <a:solidFill>
                  <a:schemeClr val="tx1"/>
                </a:solidFill>
                <a:latin typeface="Times New Roman" panose="02020603050405020304" pitchFamily="18" charset="0"/>
              </a:defRPr>
            </a:lvl8pPr>
            <a:lvl9pPr marL="3924300" indent="-231775"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5F8A8091-E19C-419D-A4BB-0D2F7C71BAAD}" type="slidenum">
              <a:rPr lang="en-US" altLang="en-US" sz="1200" smtClean="0"/>
              <a:pPr/>
              <a:t>13</a:t>
            </a:fld>
            <a:endParaRPr lang="en-US" altLang="en-US" sz="12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0699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4625AD33-2FCE-4A1F-A49C-59DCD63632EF}" type="slidenum">
              <a:rPr lang="en-US" altLang="en-US" sz="1200" smtClean="0"/>
              <a:pPr/>
              <a:t>2</a:t>
            </a:fld>
            <a:endParaRPr lang="en-US" altLang="en-US" sz="120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r>
              <a:rPr lang="en-US" altLang="en-US" smtClean="0">
                <a:solidFill>
                  <a:srgbClr val="FFFFFF"/>
                </a:solidFill>
                <a:latin typeface="Calibri" panose="020F0502020204030204" pitchFamily="34" charset="0"/>
              </a:rPr>
              <a:t>This information is from the Canadian Physical Activity Guidelines for older adults 65 years and older.</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Physical activity can help reduce the risk of chronic disease (eg. hypertension, heart disease).  It can also help maintain functional independence, mobility, improve or maintain body weight, maintain bone health and maintain our mental health and help us feel better.</a:t>
            </a:r>
          </a:p>
        </p:txBody>
      </p:sp>
    </p:spTree>
    <p:extLst>
      <p:ext uri="{BB962C8B-B14F-4D97-AF65-F5344CB8AC3E}">
        <p14:creationId xmlns:p14="http://schemas.microsoft.com/office/powerpoint/2010/main" val="43491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3E9F0681-DF97-41B2-9519-F4992CB14E77}" type="slidenum">
              <a:rPr lang="en-US" altLang="en-US" sz="1200" smtClean="0"/>
              <a:pPr/>
              <a:t>3</a:t>
            </a:fld>
            <a:endParaRPr lang="en-US" altLang="en-US" sz="120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marL="228600" indent="-228600"/>
            <a:r>
              <a:rPr lang="en-US" altLang="en-US" smtClean="0">
                <a:latin typeface="Times New Roman" panose="02020603050405020304" pitchFamily="18" charset="0"/>
              </a:rPr>
              <a:t>Calcium – essential for building and maintaining strong bones and teeth and proper nerve and muscle function.  Excellent food sources include milk, cheese, and yogurt.  Other sources include sardines, salmon (if bones  are eaten), and broccoli.</a:t>
            </a:r>
          </a:p>
          <a:p>
            <a:pPr marL="228600" indent="-228600"/>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176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77ACDC07-8899-4BA6-8050-F64B1C75F1EE}" type="slidenum">
              <a:rPr lang="en-US" altLang="en-US" sz="1200" smtClean="0"/>
              <a:pPr/>
              <a:t>4</a:t>
            </a:fld>
            <a:endParaRPr lang="en-US" altLang="en-US" sz="12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r>
              <a:rPr lang="en-US" altLang="en-US" smtClean="0">
                <a:latin typeface="Times New Roman" panose="02020603050405020304" pitchFamily="18" charset="0"/>
              </a:rPr>
              <a:t>Vitamin D – fat-soluble vitamin, helps the body absorb calcium, and maintain normal levels of calcium and phosphorus. </a:t>
            </a:r>
          </a:p>
        </p:txBody>
      </p:sp>
    </p:spTree>
    <p:extLst>
      <p:ext uri="{BB962C8B-B14F-4D97-AF65-F5344CB8AC3E}">
        <p14:creationId xmlns:p14="http://schemas.microsoft.com/office/powerpoint/2010/main" val="1357085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F59683F4-1D16-4F36-97B0-8B25E416D8D8}" type="slidenum">
              <a:rPr lang="en-US" altLang="en-US" sz="1200" smtClean="0"/>
              <a:pPr/>
              <a:t>5</a:t>
            </a:fld>
            <a:endParaRPr lang="en-US" altLang="en-US" sz="1200" smtClean="0"/>
          </a:p>
        </p:txBody>
      </p:sp>
      <p:sp>
        <p:nvSpPr>
          <p:cNvPr id="13315" name="Rectangle 2"/>
          <p:cNvSpPr>
            <a:spLocks noGrp="1" noRot="1" noChangeAspect="1" noChangeArrowheads="1" noTextEdit="1"/>
          </p:cNvSpPr>
          <p:nvPr>
            <p:ph type="sldImg"/>
          </p:nvPr>
        </p:nvSpPr>
        <p:spPr>
          <a:solidFill>
            <a:srgbClr val="FFFFFF"/>
          </a:solidFill>
          <a:ln/>
        </p:spPr>
      </p:sp>
      <p:sp>
        <p:nvSpPr>
          <p:cNvPr id="13316"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smtClean="0">
                <a:latin typeface="Times New Roman" panose="02020603050405020304" pitchFamily="18" charset="0"/>
              </a:rPr>
              <a:t>This information was obtained from the Injury Prevention Centre and  is based on Public Health Agency of Canada. Seniors Falls in Canada Second Report (2014) and Alberta Health, Analytics and Performance Reporting Branch (2014/15)</a:t>
            </a:r>
          </a:p>
        </p:txBody>
      </p:sp>
    </p:spTree>
    <p:extLst>
      <p:ext uri="{BB962C8B-B14F-4D97-AF65-F5344CB8AC3E}">
        <p14:creationId xmlns:p14="http://schemas.microsoft.com/office/powerpoint/2010/main" val="88613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B712AC84-BD5E-4E41-9BCD-A872EFA94D97}" type="slidenum">
              <a:rPr lang="en-US" altLang="en-US" sz="1200" smtClean="0"/>
              <a:pPr/>
              <a:t>6</a:t>
            </a:fld>
            <a:endParaRPr lang="en-US" altLang="en-US" sz="120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r>
              <a:rPr lang="en-US" altLang="en-US" sz="1000" smtClean="0">
                <a:latin typeface="Times New Roman" panose="02020603050405020304" pitchFamily="18" charset="0"/>
              </a:rPr>
              <a:t>The correct answer is 95%! This information was also obtained from the Injury Prevention Centre and  is based on Public Health Agency of Canada. Seniors Falls in Canada Second Report (2014) and Alberta Health, Analytics and Performance Reporting Branch (2014/15)</a:t>
            </a:r>
          </a:p>
          <a:p>
            <a:endParaRPr lang="en-US" altLang="en-US" sz="1000" smtClean="0">
              <a:latin typeface="Times New Roman" panose="02020603050405020304" pitchFamily="18" charset="0"/>
            </a:endParaRPr>
          </a:p>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2198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396F089C-34A5-418D-852B-3A27B4C228E3}" type="slidenum">
              <a:rPr lang="en-US" altLang="en-US" sz="1200" smtClean="0"/>
              <a:pPr/>
              <a:t>7</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r>
              <a:rPr lang="en-US" altLang="en-US" smtClean="0">
                <a:latin typeface="Times New Roman" panose="02020603050405020304" pitchFamily="18" charset="0"/>
              </a:rPr>
              <a:t>The correct answer is every 12 seconds. This information is based on Statistics Canada and Public Health Agency of Canada data</a:t>
            </a:r>
          </a:p>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5426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B8CF00EC-707D-4B83-A51F-84A79E4A001A}" type="slidenum">
              <a:rPr lang="en-US" altLang="en-US" sz="1200" smtClean="0"/>
              <a:pPr/>
              <a:t>8</a:t>
            </a:fld>
            <a:endParaRPr lang="en-US" altLang="en-US" sz="1200" smtClean="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smtClean="0">
                <a:solidFill>
                  <a:srgbClr val="FFFFFF"/>
                </a:solidFill>
                <a:latin typeface="Calibri" panose="020F0502020204030204" pitchFamily="34" charset="0"/>
              </a:rPr>
              <a:t>To achieve health benefits and improve functional abilities, how many minutes per week should seniors over 65 be active for.</a:t>
            </a:r>
          </a:p>
          <a:p>
            <a:endParaRPr lang="en-US" altLang="en-US" smtClean="0">
              <a:solidFill>
                <a:srgbClr val="FFFFFF"/>
              </a:solidFill>
              <a:latin typeface="Calibri" panose="020F0502020204030204" pitchFamily="34" charset="0"/>
            </a:endParaRPr>
          </a:p>
          <a:p>
            <a:r>
              <a:rPr lang="en-US" altLang="en-US" smtClean="0">
                <a:solidFill>
                  <a:srgbClr val="FFFFFF"/>
                </a:solidFill>
                <a:latin typeface="Calibri" panose="020F0502020204030204" pitchFamily="34" charset="0"/>
              </a:rPr>
              <a:t>This information is from the Canadian Physical Activity Guidelines for older adults 65 years and older.</a:t>
            </a:r>
          </a:p>
          <a:p>
            <a:endParaRPr lang="en-US" altLang="en-US" smtClean="0">
              <a:solidFill>
                <a:srgbClr val="FFFFFF"/>
              </a:solidFill>
              <a:latin typeface="Calibri" panose="020F0502020204030204" pitchFamily="34" charset="0"/>
            </a:endParaRPr>
          </a:p>
          <a:p>
            <a:endParaRPr lang="en-US" altLang="en-US" smtClean="0">
              <a:solidFill>
                <a:srgbClr val="FFFFFF"/>
              </a:solidFill>
              <a:latin typeface="Calibri" panose="020F0502020204030204" pitchFamily="34" charset="0"/>
            </a:endParaRPr>
          </a:p>
          <a:p>
            <a:r>
              <a:rPr lang="en-US" altLang="en-US" smtClean="0">
                <a:solidFill>
                  <a:srgbClr val="FFFFFF"/>
                </a:solidFill>
                <a:latin typeface="Calibri" panose="020F0502020204030204" pitchFamily="34" charset="0"/>
              </a:rPr>
              <a:t>This is 2.5 hours per week of moderate to vigorous activity.  This works out to 30 minutes per day, 5 times per week.  You can do your activity in 10 minutes bouts, you don’t have to do 30 minutes all at once.</a:t>
            </a:r>
          </a:p>
          <a:p>
            <a:endParaRPr lang="en-US" altLang="en-US" smtClean="0">
              <a:solidFill>
                <a:srgbClr val="FFFFFF"/>
              </a:solidFill>
              <a:latin typeface="Calibri" panose="020F0502020204030204" pitchFamily="34" charset="0"/>
            </a:endParaRPr>
          </a:p>
          <a:p>
            <a:r>
              <a:rPr lang="en-US" altLang="en-US" smtClean="0">
                <a:solidFill>
                  <a:srgbClr val="FFFFFF"/>
                </a:solidFill>
                <a:latin typeface="Calibri" panose="020F0502020204030204" pitchFamily="34" charset="0"/>
              </a:rPr>
              <a:t>Examples include:</a:t>
            </a:r>
          </a:p>
          <a:p>
            <a:r>
              <a:rPr lang="en-US" altLang="en-US" smtClean="0">
                <a:solidFill>
                  <a:srgbClr val="FFFFFF"/>
                </a:solidFill>
                <a:latin typeface="Calibri" panose="020F0502020204030204" pitchFamily="34" charset="0"/>
              </a:rPr>
              <a:t>Brisk walking</a:t>
            </a:r>
          </a:p>
          <a:p>
            <a:r>
              <a:rPr lang="en-US" altLang="en-US" smtClean="0">
                <a:solidFill>
                  <a:srgbClr val="FFFFFF"/>
                </a:solidFill>
                <a:latin typeface="Calibri" panose="020F0502020204030204" pitchFamily="34" charset="0"/>
              </a:rPr>
              <a:t>Bicycling</a:t>
            </a:r>
          </a:p>
          <a:p>
            <a:r>
              <a:rPr lang="en-US" altLang="en-US" smtClean="0">
                <a:solidFill>
                  <a:srgbClr val="FFFFFF"/>
                </a:solidFill>
                <a:latin typeface="Calibri" panose="020F0502020204030204" pitchFamily="34" charset="0"/>
              </a:rPr>
              <a:t>Swimming</a:t>
            </a:r>
          </a:p>
          <a:p>
            <a:r>
              <a:rPr lang="en-US" altLang="en-US" smtClean="0">
                <a:solidFill>
                  <a:srgbClr val="FFFFFF"/>
                </a:solidFill>
                <a:latin typeface="Calibri" panose="020F0502020204030204" pitchFamily="34" charset="0"/>
              </a:rPr>
              <a:t>Cross country skiing</a:t>
            </a:r>
          </a:p>
          <a:p>
            <a:r>
              <a:rPr lang="en-US" altLang="en-US" smtClean="0">
                <a:solidFill>
                  <a:srgbClr val="FFFFFF"/>
                </a:solidFill>
                <a:latin typeface="Calibri" panose="020F0502020204030204" pitchFamily="34" charset="0"/>
              </a:rPr>
              <a:t>Dancing</a:t>
            </a:r>
          </a:p>
          <a:p>
            <a:endParaRPr lang="en-US" altLang="en-US" smtClean="0">
              <a:solidFill>
                <a:srgbClr val="FFFFFF"/>
              </a:solidFill>
              <a:latin typeface="Calibri" panose="020F0502020204030204" pitchFamily="34" charset="0"/>
            </a:endParaRPr>
          </a:p>
          <a:p>
            <a:r>
              <a:rPr lang="en-US" altLang="en-US" smtClean="0">
                <a:solidFill>
                  <a:srgbClr val="FFFFFF"/>
                </a:solidFill>
                <a:latin typeface="Calibri" panose="020F0502020204030204" pitchFamily="34" charset="0"/>
              </a:rPr>
              <a:t>Be sure to talk to your doctor if you have health concerns</a:t>
            </a: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70338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BADD3AFE-77AB-4F65-A647-860A1348D152}" type="slidenum">
              <a:rPr lang="en-US" altLang="en-US" sz="1200" smtClean="0"/>
              <a:pPr/>
              <a:t>9</a:t>
            </a:fld>
            <a:endParaRPr lang="en-US" altLang="en-US" sz="1200" smtClean="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smtClean="0">
                <a:solidFill>
                  <a:srgbClr val="FFFFFF"/>
                </a:solidFill>
                <a:latin typeface="Calibri" panose="020F0502020204030204" pitchFamily="34" charset="0"/>
              </a:rPr>
              <a:t>These products could interact with your prescription medications.  Be sure to let your doctor or pharmacist know about these products you are on and have your medications reviewed every year by your pharmacist or doctor .</a:t>
            </a:r>
          </a:p>
          <a:p>
            <a:endParaRPr lang="en-US" altLang="en-US" smtClean="0">
              <a:solidFill>
                <a:srgbClr val="FFFFFF"/>
              </a:solidFill>
              <a:latin typeface="Calibri" panose="020F0502020204030204" pitchFamily="34" charset="0"/>
            </a:endParaRPr>
          </a:p>
          <a:p>
            <a:r>
              <a:rPr lang="en-US" altLang="en-US" smtClean="0">
                <a:solidFill>
                  <a:srgbClr val="FFFFFF"/>
                </a:solidFill>
                <a:latin typeface="Calibri" panose="020F0502020204030204" pitchFamily="34" charset="0"/>
              </a:rPr>
              <a:t>Medication side effects could include tiredness, dizziness and loss of water to name a few.  These can all contribute to falls.</a:t>
            </a: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58744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4948" y="1122363"/>
            <a:ext cx="7603435" cy="2387600"/>
          </a:xfrm>
          <a:prstGeom prst="rect">
            <a:avLst/>
          </a:prstGeom>
        </p:spPr>
        <p:txBody>
          <a:bodyPr anchor="t"/>
          <a:lstStyle>
            <a:lvl1pPr algn="l">
              <a:defRPr sz="6000">
                <a:solidFill>
                  <a:srgbClr val="0074BB"/>
                </a:solidFill>
                <a:latin typeface="EMprint W01 Regular" panose="020B0503020204020204" pitchFamily="34" charset="0"/>
              </a:defRPr>
            </a:lvl1pPr>
          </a:lstStyle>
          <a:p>
            <a:r>
              <a:rPr lang="en-US" dirty="0" smtClean="0"/>
              <a:t>Click to edit Master title style</a:t>
            </a:r>
            <a:endParaRPr lang="en-CA" dirty="0"/>
          </a:p>
        </p:txBody>
      </p:sp>
    </p:spTree>
    <p:extLst>
      <p:ext uri="{BB962C8B-B14F-4D97-AF65-F5344CB8AC3E}">
        <p14:creationId xmlns:p14="http://schemas.microsoft.com/office/powerpoint/2010/main" val="420536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824948" y="1122363"/>
            <a:ext cx="7603435" cy="2387600"/>
          </a:xfrm>
          <a:prstGeom prst="rect">
            <a:avLst/>
          </a:prstGeom>
        </p:spPr>
        <p:txBody>
          <a:bodyPr anchor="t"/>
          <a:lstStyle>
            <a:lvl1pPr algn="l">
              <a:defRPr sz="6000">
                <a:solidFill>
                  <a:srgbClr val="0074BB"/>
                </a:solidFill>
                <a:latin typeface="EMprint W01 Regular" panose="020B0503020204020204" pitchFamily="34" charset="0"/>
              </a:defRPr>
            </a:lvl1pPr>
          </a:lstStyle>
          <a:p>
            <a:r>
              <a:rPr lang="en-US" dirty="0" smtClean="0"/>
              <a:t>Click to edit Master title style</a:t>
            </a:r>
            <a:endParaRPr lang="en-CA" dirty="0"/>
          </a:p>
        </p:txBody>
      </p:sp>
    </p:spTree>
    <p:extLst>
      <p:ext uri="{BB962C8B-B14F-4D97-AF65-F5344CB8AC3E}">
        <p14:creationId xmlns:p14="http://schemas.microsoft.com/office/powerpoint/2010/main" val="140061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090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50103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244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Text Box 4"/>
          <p:cNvSpPr txBox="1">
            <a:spLocks noChangeArrowheads="1"/>
          </p:cNvSpPr>
          <p:nvPr/>
        </p:nvSpPr>
        <p:spPr bwMode="auto">
          <a:xfrm>
            <a:off x="1703388" y="806949"/>
            <a:ext cx="73453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dirty="0">
                <a:solidFill>
                  <a:srgbClr val="0074BB"/>
                </a:solidFill>
                <a:latin typeface="EMprint W01 Regular" panose="020B0503020204020204" pitchFamily="34" charset="0"/>
              </a:rPr>
              <a:t>What can you do at night  to improve your vision?</a:t>
            </a:r>
          </a:p>
        </p:txBody>
      </p:sp>
      <p:sp>
        <p:nvSpPr>
          <p:cNvPr id="5" name="Text Box 3"/>
          <p:cNvSpPr txBox="1">
            <a:spLocks noChangeArrowheads="1"/>
          </p:cNvSpPr>
          <p:nvPr/>
        </p:nvSpPr>
        <p:spPr bwMode="auto">
          <a:xfrm>
            <a:off x="2532062" y="2168525"/>
            <a:ext cx="651668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dirty="0">
                <a:solidFill>
                  <a:srgbClr val="0074BB"/>
                </a:solidFill>
                <a:latin typeface="EMprint W01 Regular" panose="020B0503020204020204" pitchFamily="34" charset="0"/>
              </a:rPr>
              <a:t>a) Use a night light</a:t>
            </a:r>
          </a:p>
          <a:p>
            <a:r>
              <a:rPr lang="en-US" altLang="en-US" sz="3600" dirty="0">
                <a:solidFill>
                  <a:srgbClr val="0074BB"/>
                </a:solidFill>
                <a:latin typeface="EMprint W01 Regular" panose="020B0503020204020204" pitchFamily="34" charset="0"/>
              </a:rPr>
              <a:t>b) Carry a flashlight</a:t>
            </a:r>
          </a:p>
          <a:p>
            <a:r>
              <a:rPr lang="en-US" altLang="en-US" sz="3600" dirty="0">
                <a:solidFill>
                  <a:srgbClr val="0074BB"/>
                </a:solidFill>
                <a:latin typeface="EMprint W01 Regular" panose="020B0503020204020204" pitchFamily="34" charset="0"/>
              </a:rPr>
              <a:t>c) Keep a light or lamp on</a:t>
            </a:r>
          </a:p>
          <a:p>
            <a:r>
              <a:rPr lang="en-US" altLang="en-US" sz="3600" dirty="0">
                <a:solidFill>
                  <a:srgbClr val="0074BB"/>
                </a:solidFill>
                <a:latin typeface="EMprint W01 Regular" panose="020B0503020204020204" pitchFamily="34" charset="0"/>
              </a:rPr>
              <a:t>d) All of the </a:t>
            </a:r>
            <a:r>
              <a:rPr lang="en-US" altLang="en-US" sz="3600" dirty="0" smtClean="0">
                <a:solidFill>
                  <a:srgbClr val="0074BB"/>
                </a:solidFill>
                <a:latin typeface="EMprint W01 Regular" panose="020B0503020204020204" pitchFamily="34" charset="0"/>
              </a:rPr>
              <a:t>above</a:t>
            </a:r>
            <a:endParaRPr lang="en-US" altLang="en-US" sz="3600" dirty="0">
              <a:solidFill>
                <a:srgbClr val="0074BB"/>
              </a:solidFill>
              <a:latin typeface="EMprint W01 Regular" panose="020B0503020204020204" pitchFamily="34" charset="0"/>
            </a:endParaRPr>
          </a:p>
        </p:txBody>
      </p:sp>
      <p:sp useBgFill="1">
        <p:nvSpPr>
          <p:cNvPr id="8" name="TextBox 7"/>
          <p:cNvSpPr txBox="1"/>
          <p:nvPr/>
        </p:nvSpPr>
        <p:spPr>
          <a:xfrm>
            <a:off x="500272" y="576469"/>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Q</a:t>
            </a:r>
            <a:endParaRPr lang="en-CA" sz="6000" dirty="0">
              <a:solidFill>
                <a:srgbClr val="00AFEF"/>
              </a:solidFill>
              <a:latin typeface="EMprint W01 Bold" panose="020B0803020204020204" pitchFamily="34" charset="0"/>
            </a:endParaRPr>
          </a:p>
        </p:txBody>
      </p:sp>
      <p:sp useBgFill="1">
        <p:nvSpPr>
          <p:cNvPr id="9" name="TextBox 8"/>
          <p:cNvSpPr txBox="1"/>
          <p:nvPr/>
        </p:nvSpPr>
        <p:spPr>
          <a:xfrm>
            <a:off x="500272" y="5091282"/>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A</a:t>
            </a:r>
            <a:endParaRPr lang="en-CA" sz="6000" dirty="0">
              <a:solidFill>
                <a:srgbClr val="00AFEF"/>
              </a:solidFill>
              <a:latin typeface="EMprint W01 Bold" panose="020B0803020204020204" pitchFamily="34" charset="0"/>
            </a:endParaRPr>
          </a:p>
        </p:txBody>
      </p:sp>
      <p:sp>
        <p:nvSpPr>
          <p:cNvPr id="10" name="Text Box 3"/>
          <p:cNvSpPr txBox="1">
            <a:spLocks noChangeArrowheads="1"/>
          </p:cNvSpPr>
          <p:nvPr/>
        </p:nvSpPr>
        <p:spPr bwMode="auto">
          <a:xfrm>
            <a:off x="1698418" y="5229225"/>
            <a:ext cx="73503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000" dirty="0" smtClean="0">
                <a:solidFill>
                  <a:srgbClr val="0074BB"/>
                </a:solidFill>
                <a:latin typeface="EMprint W01 Light" panose="020B0303020204020204" pitchFamily="34" charset="0"/>
              </a:rPr>
              <a:t>Answer</a:t>
            </a:r>
            <a:r>
              <a:rPr lang="en-US" altLang="en-US" sz="4000" dirty="0">
                <a:solidFill>
                  <a:srgbClr val="0074BB"/>
                </a:solidFill>
                <a:latin typeface="EMprint W01 Light" panose="020B0303020204020204" pitchFamily="34" charset="0"/>
              </a:rPr>
              <a:t>: </a:t>
            </a:r>
            <a:r>
              <a:rPr lang="en-US" altLang="en-US" sz="4000" dirty="0" smtClean="0">
                <a:solidFill>
                  <a:schemeClr val="accent2"/>
                </a:solidFill>
                <a:latin typeface="EMprint W01 Semibold" panose="020B0703020204020204" pitchFamily="34" charset="0"/>
              </a:rPr>
              <a:t>d) All of the above</a:t>
            </a:r>
            <a:endParaRPr lang="en-US" altLang="en-US" sz="4000" dirty="0">
              <a:solidFill>
                <a:schemeClr val="accent2"/>
              </a:solidFill>
              <a:latin typeface="EMprint W01 Semibold" panose="020B0703020204020204" pitchFamily="34" charset="0"/>
            </a:endParaRPr>
          </a:p>
        </p:txBody>
      </p:sp>
    </p:spTree>
    <p:extLst>
      <p:ext uri="{BB962C8B-B14F-4D97-AF65-F5344CB8AC3E}">
        <p14:creationId xmlns:p14="http://schemas.microsoft.com/office/powerpoint/2010/main" val="2623208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fade">
                                      <p:cBhvr>
                                        <p:cTn id="7" dur="500"/>
                                        <p:tgtEl>
                                          <p:spTgt spid="17306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P spid="5"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Text Box 4"/>
          <p:cNvSpPr txBox="1">
            <a:spLocks noChangeArrowheads="1"/>
          </p:cNvSpPr>
          <p:nvPr/>
        </p:nvSpPr>
        <p:spPr bwMode="auto">
          <a:xfrm>
            <a:off x="1698418" y="800100"/>
            <a:ext cx="73503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dirty="0">
                <a:solidFill>
                  <a:srgbClr val="0074BB"/>
                </a:solidFill>
                <a:latin typeface="EMprint W01 Regular" panose="020B0503020204020204" pitchFamily="34" charset="0"/>
              </a:rPr>
              <a:t>You may be dehydrated if you experience the following:</a:t>
            </a:r>
          </a:p>
        </p:txBody>
      </p:sp>
      <p:sp>
        <p:nvSpPr>
          <p:cNvPr id="5" name="Text Box 3"/>
          <p:cNvSpPr txBox="1">
            <a:spLocks noChangeArrowheads="1"/>
          </p:cNvSpPr>
          <p:nvPr/>
        </p:nvSpPr>
        <p:spPr bwMode="auto">
          <a:xfrm>
            <a:off x="2532062" y="2168525"/>
            <a:ext cx="6516687"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dirty="0">
                <a:solidFill>
                  <a:srgbClr val="0074BB"/>
                </a:solidFill>
                <a:latin typeface="EMprint W01 Regular" panose="020B0503020204020204" pitchFamily="34" charset="0"/>
              </a:rPr>
              <a:t>a) headache</a:t>
            </a:r>
          </a:p>
          <a:p>
            <a:r>
              <a:rPr lang="en-US" altLang="en-US" sz="3600" dirty="0">
                <a:solidFill>
                  <a:srgbClr val="0074BB"/>
                </a:solidFill>
                <a:latin typeface="EMprint W01 Regular" panose="020B0503020204020204" pitchFamily="34" charset="0"/>
              </a:rPr>
              <a:t>b) lightheadedness</a:t>
            </a:r>
          </a:p>
          <a:p>
            <a:r>
              <a:rPr lang="en-US" altLang="en-US" sz="3600" dirty="0">
                <a:solidFill>
                  <a:srgbClr val="0074BB"/>
                </a:solidFill>
                <a:latin typeface="EMprint W01 Regular" panose="020B0503020204020204" pitchFamily="34" charset="0"/>
              </a:rPr>
              <a:t>c) excessive laughing</a:t>
            </a:r>
          </a:p>
          <a:p>
            <a:r>
              <a:rPr lang="en-US" altLang="en-US" sz="3600" dirty="0">
                <a:solidFill>
                  <a:srgbClr val="0074BB"/>
                </a:solidFill>
                <a:latin typeface="EMprint W01 Regular" panose="020B0503020204020204" pitchFamily="34" charset="0"/>
              </a:rPr>
              <a:t>d) unable to smile </a:t>
            </a:r>
          </a:p>
          <a:p>
            <a:r>
              <a:rPr lang="en-US" altLang="en-US" sz="3600" dirty="0">
                <a:solidFill>
                  <a:srgbClr val="0074BB"/>
                </a:solidFill>
                <a:latin typeface="EMprint W01 Regular" panose="020B0503020204020204" pitchFamily="34" charset="0"/>
              </a:rPr>
              <a:t>e) a and b</a:t>
            </a:r>
          </a:p>
        </p:txBody>
      </p:sp>
      <p:sp useBgFill="1">
        <p:nvSpPr>
          <p:cNvPr id="8" name="TextBox 7"/>
          <p:cNvSpPr txBox="1"/>
          <p:nvPr/>
        </p:nvSpPr>
        <p:spPr>
          <a:xfrm>
            <a:off x="500272" y="576469"/>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Q</a:t>
            </a:r>
            <a:endParaRPr lang="en-CA" sz="6000" dirty="0">
              <a:solidFill>
                <a:srgbClr val="00AFEF"/>
              </a:solidFill>
              <a:latin typeface="EMprint W01 Bold" panose="020B0803020204020204" pitchFamily="34" charset="0"/>
            </a:endParaRPr>
          </a:p>
        </p:txBody>
      </p:sp>
      <p:sp useBgFill="1">
        <p:nvSpPr>
          <p:cNvPr id="9" name="TextBox 8"/>
          <p:cNvSpPr txBox="1"/>
          <p:nvPr/>
        </p:nvSpPr>
        <p:spPr>
          <a:xfrm>
            <a:off x="500272" y="5091282"/>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A</a:t>
            </a:r>
            <a:endParaRPr lang="en-CA" sz="6000" dirty="0">
              <a:solidFill>
                <a:srgbClr val="00AFEF"/>
              </a:solidFill>
              <a:latin typeface="EMprint W01 Bold" panose="020B0803020204020204" pitchFamily="34" charset="0"/>
            </a:endParaRPr>
          </a:p>
        </p:txBody>
      </p:sp>
      <p:sp>
        <p:nvSpPr>
          <p:cNvPr id="10" name="Text Box 3"/>
          <p:cNvSpPr txBox="1">
            <a:spLocks noChangeArrowheads="1"/>
          </p:cNvSpPr>
          <p:nvPr/>
        </p:nvSpPr>
        <p:spPr bwMode="auto">
          <a:xfrm>
            <a:off x="1698418" y="5229225"/>
            <a:ext cx="73503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000" dirty="0" smtClean="0">
                <a:solidFill>
                  <a:srgbClr val="0074BB"/>
                </a:solidFill>
                <a:latin typeface="EMprint W01 Light" panose="020B0303020204020204" pitchFamily="34" charset="0"/>
              </a:rPr>
              <a:t>Answer</a:t>
            </a:r>
            <a:r>
              <a:rPr lang="en-US" altLang="en-US" sz="4000" dirty="0">
                <a:solidFill>
                  <a:srgbClr val="0074BB"/>
                </a:solidFill>
                <a:latin typeface="EMprint W01 Light" panose="020B0303020204020204" pitchFamily="34" charset="0"/>
              </a:rPr>
              <a:t>:</a:t>
            </a:r>
            <a:r>
              <a:rPr lang="en-US" altLang="en-US" sz="4000" dirty="0">
                <a:solidFill>
                  <a:srgbClr val="0074BB"/>
                </a:solidFill>
                <a:latin typeface="EMprint W01 Regular" panose="020B0503020204020204" pitchFamily="34" charset="0"/>
              </a:rPr>
              <a:t> </a:t>
            </a:r>
            <a:r>
              <a:rPr lang="en-US" altLang="en-US" sz="4000" dirty="0" smtClean="0">
                <a:solidFill>
                  <a:schemeClr val="accent2"/>
                </a:solidFill>
                <a:latin typeface="EMprint W01 Semibold" panose="020B0703020204020204" pitchFamily="34" charset="0"/>
              </a:rPr>
              <a:t>e) a and b</a:t>
            </a:r>
            <a:endParaRPr lang="en-US" altLang="en-US" sz="4000" dirty="0">
              <a:solidFill>
                <a:schemeClr val="accent2"/>
              </a:solidFill>
              <a:latin typeface="EMprint W01 Semibold" panose="020B0703020204020204" pitchFamily="34" charset="0"/>
            </a:endParaRPr>
          </a:p>
        </p:txBody>
      </p:sp>
    </p:spTree>
    <p:extLst>
      <p:ext uri="{BB962C8B-B14F-4D97-AF65-F5344CB8AC3E}">
        <p14:creationId xmlns:p14="http://schemas.microsoft.com/office/powerpoint/2010/main" val="418191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fade">
                                      <p:cBhvr>
                                        <p:cTn id="7" dur="500"/>
                                        <p:tgtEl>
                                          <p:spTgt spid="17306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P spid="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1703388" y="2168525"/>
            <a:ext cx="5999437" cy="10020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dirty="0" smtClean="0"/>
              <a:t>How did </a:t>
            </a:r>
            <a:r>
              <a:rPr lang="en-US" altLang="en-US" dirty="0" smtClean="0">
                <a:latin typeface="EMprint W01 Semibold" panose="020B0703020204020204" pitchFamily="34" charset="0"/>
              </a:rPr>
              <a:t>you</a:t>
            </a:r>
            <a:r>
              <a:rPr lang="en-US" altLang="en-US" dirty="0" smtClean="0"/>
              <a:t> do ?</a:t>
            </a:r>
          </a:p>
        </p:txBody>
      </p:sp>
      <p:sp>
        <p:nvSpPr>
          <p:cNvPr id="4" name="Text Box 4"/>
          <p:cNvSpPr txBox="1">
            <a:spLocks noChangeArrowheads="1"/>
          </p:cNvSpPr>
          <p:nvPr/>
        </p:nvSpPr>
        <p:spPr bwMode="auto">
          <a:xfrm>
            <a:off x="1703388" y="4029075"/>
            <a:ext cx="72559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dirty="0" smtClean="0">
                <a:solidFill>
                  <a:srgbClr val="0074BB"/>
                </a:solidFill>
                <a:latin typeface="EMprint W01 Light" panose="020B0303020204020204" pitchFamily="34" charset="0"/>
              </a:rPr>
              <a:t>For more information, visit:</a:t>
            </a:r>
          </a:p>
          <a:p>
            <a:r>
              <a:rPr lang="en-US" altLang="en-US" sz="3600" dirty="0">
                <a:solidFill>
                  <a:srgbClr val="0074BB"/>
                </a:solidFill>
                <a:latin typeface="EMprint W01 Light" panose="020B0303020204020204" pitchFamily="34" charset="0"/>
              </a:rPr>
              <a:t>f</a:t>
            </a:r>
            <a:r>
              <a:rPr lang="en-US" altLang="en-US" sz="3600" dirty="0" smtClean="0">
                <a:solidFill>
                  <a:srgbClr val="0074BB"/>
                </a:solidFill>
                <a:latin typeface="EMprint W01 Light" panose="020B0303020204020204" pitchFamily="34" charset="0"/>
              </a:rPr>
              <a:t>inding</a:t>
            </a:r>
            <a:r>
              <a:rPr lang="en-US" altLang="en-US" sz="3600" dirty="0" smtClean="0">
                <a:solidFill>
                  <a:srgbClr val="00AFEF"/>
                </a:solidFill>
                <a:latin typeface="EMprint W01 Light" panose="020B0303020204020204" pitchFamily="34" charset="0"/>
              </a:rPr>
              <a:t>balance</a:t>
            </a:r>
            <a:r>
              <a:rPr lang="en-US" altLang="en-US" sz="3600" dirty="0" smtClean="0">
                <a:solidFill>
                  <a:srgbClr val="0074BB"/>
                </a:solidFill>
                <a:latin typeface="EMprint W01 Light" panose="020B0303020204020204" pitchFamily="34" charset="0"/>
              </a:rPr>
              <a:t>alberta.ca</a:t>
            </a:r>
            <a:endParaRPr lang="en-US" altLang="en-US" sz="3600" dirty="0">
              <a:solidFill>
                <a:srgbClr val="0074BB"/>
              </a:solidFill>
              <a:latin typeface="EMprint W01 Light" panose="020B0303020204020204" pitchFamily="34" charset="0"/>
            </a:endParaRPr>
          </a:p>
        </p:txBody>
      </p:sp>
    </p:spTree>
    <p:extLst>
      <p:ext uri="{BB962C8B-B14F-4D97-AF65-F5344CB8AC3E}">
        <p14:creationId xmlns:p14="http://schemas.microsoft.com/office/powerpoint/2010/main" val="3740544328"/>
      </p:ext>
    </p:extLst>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750"/>
                                        <p:tgtEl>
                                          <p:spTgt spid="26626"/>
                                        </p:tgtEl>
                                      </p:cBhvr>
                                    </p:animEffect>
                                    <p:anim calcmode="lin" valueType="num">
                                      <p:cBhvr>
                                        <p:cTn id="8" dur="750" fill="hold"/>
                                        <p:tgtEl>
                                          <p:spTgt spid="26626"/>
                                        </p:tgtEl>
                                        <p:attrNameLst>
                                          <p:attrName>ppt_x</p:attrName>
                                        </p:attrNameLst>
                                      </p:cBhvr>
                                      <p:tavLst>
                                        <p:tav tm="0">
                                          <p:val>
                                            <p:strVal val="#ppt_x"/>
                                          </p:val>
                                        </p:tav>
                                        <p:tav tm="100000">
                                          <p:val>
                                            <p:strVal val="#ppt_x"/>
                                          </p:val>
                                        </p:tav>
                                      </p:tavLst>
                                    </p:anim>
                                    <p:anim calcmode="lin" valueType="num">
                                      <p:cBhvr>
                                        <p:cTn id="9" dur="750" fill="hold"/>
                                        <p:tgtEl>
                                          <p:spTgt spid="2662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grpId="0" nodeType="after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03388" y="2168525"/>
            <a:ext cx="6715055" cy="10020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6000" kern="1200">
                <a:solidFill>
                  <a:srgbClr val="0074BB"/>
                </a:solidFill>
                <a:latin typeface="EMprint W01 Regular" panose="020B0503020204020204" pitchFamily="34" charset="0"/>
                <a:ea typeface="+mj-ea"/>
                <a:cs typeface="+mj-cs"/>
              </a:defRPr>
            </a:lvl1pPr>
          </a:lstStyle>
          <a:p>
            <a:r>
              <a:rPr lang="en-US" altLang="en-US" dirty="0" smtClean="0"/>
              <a:t>Thanks for playing!</a:t>
            </a:r>
          </a:p>
        </p:txBody>
      </p:sp>
    </p:spTree>
    <p:extLst>
      <p:ext uri="{BB962C8B-B14F-4D97-AF65-F5344CB8AC3E}">
        <p14:creationId xmlns:p14="http://schemas.microsoft.com/office/powerpoint/2010/main" val="132502780"/>
      </p:ext>
    </p:extLst>
  </p:cSld>
  <p:clrMapOvr>
    <a:masterClrMapping/>
  </p:clrMapOvr>
  <p:transition spd="slow"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67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bwMode="auto">
          <a:xfrm>
            <a:off x="1703388" y="800101"/>
            <a:ext cx="7345362" cy="251956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algn="l"/>
            <a:r>
              <a:rPr lang="en-US" altLang="en-US" sz="3600" dirty="0">
                <a:latin typeface="EMprint W01 Semibold" panose="020B0703020204020204" pitchFamily="34" charset="0"/>
              </a:rPr>
              <a:t>True or False</a:t>
            </a:r>
            <a:r>
              <a:rPr lang="en-US" altLang="en-US" sz="3600" dirty="0" smtClean="0">
                <a:latin typeface="EMprint W01 Semibold" panose="020B0703020204020204" pitchFamily="34" charset="0"/>
              </a:rPr>
              <a:t>:</a:t>
            </a:r>
            <a:r>
              <a:rPr lang="en-US" altLang="en-US" sz="3600" dirty="0" smtClean="0"/>
              <a:t/>
            </a:r>
            <a:br>
              <a:rPr lang="en-US" altLang="en-US" sz="3600" dirty="0" smtClean="0"/>
            </a:br>
            <a:r>
              <a:rPr lang="en-US" altLang="en-US" sz="3600" dirty="0"/>
              <a:t/>
            </a:r>
            <a:br>
              <a:rPr lang="en-US" altLang="en-US" sz="3600" dirty="0"/>
            </a:br>
            <a:r>
              <a:rPr lang="en-US" altLang="en-US" sz="3600" dirty="0"/>
              <a:t>Physical activity has been shown to be effective in reducing an individual’s risk for falls</a:t>
            </a:r>
            <a:r>
              <a:rPr lang="en-US" altLang="en-US" sz="3600" dirty="0" smtClean="0"/>
              <a:t>.</a:t>
            </a:r>
            <a:endParaRPr lang="en-US" altLang="en-US" sz="3600" dirty="0">
              <a:solidFill>
                <a:srgbClr val="25460E"/>
              </a:solidFill>
              <a:latin typeface="Comic Sans MS" panose="030F0702030302020204" pitchFamily="66" charset="0"/>
            </a:endParaRPr>
          </a:p>
        </p:txBody>
      </p:sp>
      <p:sp>
        <p:nvSpPr>
          <p:cNvPr id="161796" name="Text Box 4"/>
          <p:cNvSpPr txBox="1">
            <a:spLocks noChangeArrowheads="1"/>
          </p:cNvSpPr>
          <p:nvPr/>
        </p:nvSpPr>
        <p:spPr bwMode="auto">
          <a:xfrm>
            <a:off x="1703388" y="5245102"/>
            <a:ext cx="71722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000" dirty="0" smtClean="0">
                <a:solidFill>
                  <a:srgbClr val="0074BB"/>
                </a:solidFill>
                <a:latin typeface="EMprint W01 Light" panose="020B0303020204020204" pitchFamily="34" charset="0"/>
              </a:rPr>
              <a:t>Answer</a:t>
            </a:r>
            <a:r>
              <a:rPr lang="en-US" altLang="en-US" sz="4000" dirty="0">
                <a:solidFill>
                  <a:srgbClr val="0074BB"/>
                </a:solidFill>
                <a:latin typeface="EMprint W01 Light" panose="020B0303020204020204" pitchFamily="34" charset="0"/>
              </a:rPr>
              <a:t>: </a:t>
            </a:r>
            <a:r>
              <a:rPr lang="en-US" altLang="en-US" sz="4000" dirty="0" smtClean="0">
                <a:solidFill>
                  <a:schemeClr val="accent2"/>
                </a:solidFill>
                <a:latin typeface="EMprint W01 Semibold" panose="020B0703020204020204" pitchFamily="34" charset="0"/>
              </a:rPr>
              <a:t>True</a:t>
            </a:r>
            <a:r>
              <a:rPr lang="en-US" altLang="en-US" sz="4000" dirty="0">
                <a:solidFill>
                  <a:schemeClr val="accent2"/>
                </a:solidFill>
                <a:latin typeface="EMprint W01 Semibold" panose="020B0703020204020204" pitchFamily="34" charset="0"/>
              </a:rPr>
              <a:t>!  </a:t>
            </a:r>
          </a:p>
        </p:txBody>
      </p:sp>
      <p:sp useBgFill="1">
        <p:nvSpPr>
          <p:cNvPr id="2" name="TextBox 1"/>
          <p:cNvSpPr txBox="1"/>
          <p:nvPr/>
        </p:nvSpPr>
        <p:spPr>
          <a:xfrm>
            <a:off x="579784" y="576469"/>
            <a:ext cx="805070" cy="1015663"/>
          </a:xfrm>
          <a:prstGeom prst="rect">
            <a:avLst/>
          </a:prstGeom>
        </p:spPr>
        <p:txBody>
          <a:bodyPr wrap="square" rtlCol="0">
            <a:spAutoFit/>
          </a:bodyPr>
          <a:lstStyle/>
          <a:p>
            <a:endParaRPr lang="en-CA" sz="6000" dirty="0">
              <a:solidFill>
                <a:srgbClr val="00AFEF"/>
              </a:solidFill>
              <a:latin typeface="EMprint W01 Bold" panose="020B0803020204020204" pitchFamily="34" charset="0"/>
            </a:endParaRPr>
          </a:p>
        </p:txBody>
      </p:sp>
      <p:sp useBgFill="1">
        <p:nvSpPr>
          <p:cNvPr id="7" name="TextBox 6"/>
          <p:cNvSpPr txBox="1"/>
          <p:nvPr/>
        </p:nvSpPr>
        <p:spPr>
          <a:xfrm>
            <a:off x="500272" y="576469"/>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Q</a:t>
            </a:r>
            <a:endParaRPr lang="en-CA" sz="6000" dirty="0">
              <a:solidFill>
                <a:srgbClr val="00AFEF"/>
              </a:solidFill>
              <a:latin typeface="EMprint W01 Bold" panose="020B0803020204020204" pitchFamily="34" charset="0"/>
            </a:endParaRPr>
          </a:p>
        </p:txBody>
      </p:sp>
      <p:sp useBgFill="1">
        <p:nvSpPr>
          <p:cNvPr id="8" name="TextBox 7"/>
          <p:cNvSpPr txBox="1"/>
          <p:nvPr/>
        </p:nvSpPr>
        <p:spPr>
          <a:xfrm>
            <a:off x="500272" y="5091282"/>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A</a:t>
            </a:r>
            <a:endParaRPr lang="en-CA" sz="6000" dirty="0">
              <a:solidFill>
                <a:srgbClr val="00AFEF"/>
              </a:solidFill>
              <a:latin typeface="EMprint W01 Bold" panose="020B0803020204020204" pitchFamily="34" charset="0"/>
            </a:endParaRPr>
          </a:p>
        </p:txBody>
      </p:sp>
    </p:spTree>
    <p:extLst>
      <p:ext uri="{BB962C8B-B14F-4D97-AF65-F5344CB8AC3E}">
        <p14:creationId xmlns:p14="http://schemas.microsoft.com/office/powerpoint/2010/main" val="123139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fade">
                                      <p:cBhvr>
                                        <p:cTn id="7" dur="500"/>
                                        <p:tgtEl>
                                          <p:spTgt spid="1617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1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617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1703388" y="800100"/>
            <a:ext cx="73453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dirty="0">
                <a:solidFill>
                  <a:srgbClr val="0074BB"/>
                </a:solidFill>
                <a:latin typeface="EMprint W01 Regular" panose="020B0503020204020204" pitchFamily="34" charset="0"/>
              </a:rPr>
              <a:t>Which of the following foods provide a good source of calcium</a:t>
            </a:r>
            <a:r>
              <a:rPr lang="en-US" altLang="en-US" sz="3600" dirty="0" smtClean="0">
                <a:solidFill>
                  <a:srgbClr val="0074BB"/>
                </a:solidFill>
                <a:latin typeface="EMprint W01 Regular" panose="020B0503020204020204" pitchFamily="34" charset="0"/>
              </a:rPr>
              <a:t>?</a:t>
            </a:r>
            <a:endParaRPr lang="en-US" altLang="en-US" sz="3600" dirty="0">
              <a:solidFill>
                <a:srgbClr val="0074BB"/>
              </a:solidFill>
              <a:latin typeface="EMprint W01 Regular" panose="020B0503020204020204" pitchFamily="34" charset="0"/>
            </a:endParaRPr>
          </a:p>
        </p:txBody>
      </p:sp>
      <p:sp>
        <p:nvSpPr>
          <p:cNvPr id="206851" name="Text Box 3"/>
          <p:cNvSpPr txBox="1">
            <a:spLocks noChangeArrowheads="1"/>
          </p:cNvSpPr>
          <p:nvPr/>
        </p:nvSpPr>
        <p:spPr bwMode="auto">
          <a:xfrm>
            <a:off x="2532063" y="2168525"/>
            <a:ext cx="513866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dirty="0">
                <a:solidFill>
                  <a:srgbClr val="0074BB"/>
                </a:solidFill>
                <a:latin typeface="EMprint W01 Regular" panose="020B0503020204020204" pitchFamily="34" charset="0"/>
              </a:rPr>
              <a:t>a) Milk &amp; Soy milk</a:t>
            </a:r>
          </a:p>
          <a:p>
            <a:r>
              <a:rPr lang="en-US" altLang="en-US" sz="3600" dirty="0">
                <a:solidFill>
                  <a:srgbClr val="0074BB"/>
                </a:solidFill>
                <a:latin typeface="EMprint W01 Regular" panose="020B0503020204020204" pitchFamily="34" charset="0"/>
              </a:rPr>
              <a:t>b) Eggs</a:t>
            </a:r>
          </a:p>
          <a:p>
            <a:r>
              <a:rPr lang="en-US" altLang="en-US" sz="3600" dirty="0">
                <a:solidFill>
                  <a:srgbClr val="0074BB"/>
                </a:solidFill>
                <a:latin typeface="EMprint W01 Regular" panose="020B0503020204020204" pitchFamily="34" charset="0"/>
              </a:rPr>
              <a:t>c) Cheese </a:t>
            </a:r>
          </a:p>
          <a:p>
            <a:r>
              <a:rPr lang="en-US" altLang="en-US" sz="3600" dirty="0">
                <a:solidFill>
                  <a:srgbClr val="0074BB"/>
                </a:solidFill>
                <a:latin typeface="EMprint W01 Regular" panose="020B0503020204020204" pitchFamily="34" charset="0"/>
              </a:rPr>
              <a:t>d) Butter</a:t>
            </a:r>
          </a:p>
          <a:p>
            <a:r>
              <a:rPr lang="en-US" altLang="en-US" sz="3600" dirty="0">
                <a:solidFill>
                  <a:srgbClr val="0074BB"/>
                </a:solidFill>
                <a:latin typeface="EMprint W01 Regular" panose="020B0503020204020204" pitchFamily="34" charset="0"/>
              </a:rPr>
              <a:t>e) a and </a:t>
            </a:r>
            <a:r>
              <a:rPr lang="en-US" altLang="en-US" sz="3600" dirty="0" smtClean="0">
                <a:solidFill>
                  <a:srgbClr val="0074BB"/>
                </a:solidFill>
                <a:latin typeface="EMprint W01 Regular" panose="020B0503020204020204" pitchFamily="34" charset="0"/>
              </a:rPr>
              <a:t>c</a:t>
            </a:r>
            <a:endParaRPr lang="en-US" altLang="en-US" sz="2800" dirty="0">
              <a:solidFill>
                <a:srgbClr val="0074BB"/>
              </a:solidFill>
              <a:latin typeface="EMprint W01 Regular" panose="020B0503020204020204" pitchFamily="34" charset="0"/>
            </a:endParaRPr>
          </a:p>
        </p:txBody>
      </p:sp>
      <p:sp>
        <p:nvSpPr>
          <p:cNvPr id="206852" name="Text Box 4"/>
          <p:cNvSpPr txBox="1">
            <a:spLocks noChangeArrowheads="1"/>
          </p:cNvSpPr>
          <p:nvPr/>
        </p:nvSpPr>
        <p:spPr bwMode="auto">
          <a:xfrm>
            <a:off x="1703388" y="5229225"/>
            <a:ext cx="8458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defRPr/>
            </a:pPr>
            <a:r>
              <a:rPr lang="en-US" altLang="en-US" sz="4000" dirty="0" smtClean="0">
                <a:solidFill>
                  <a:srgbClr val="0074BB"/>
                </a:solidFill>
                <a:latin typeface="EMprint W01 Light" panose="020B0303020204020204" pitchFamily="34" charset="0"/>
              </a:rPr>
              <a:t>Answer: </a:t>
            </a:r>
            <a:r>
              <a:rPr lang="en-US" altLang="en-US" sz="4000" dirty="0" smtClean="0">
                <a:solidFill>
                  <a:schemeClr val="accent2"/>
                </a:solidFill>
                <a:latin typeface="EMprint W01 Semibold" panose="020B0703020204020204" pitchFamily="34" charset="0"/>
              </a:rPr>
              <a:t>e) milk, soy milk, cheese</a:t>
            </a:r>
            <a:endParaRPr lang="en-US" altLang="en-US" sz="4000" dirty="0">
              <a:solidFill>
                <a:schemeClr val="accent2"/>
              </a:solidFill>
              <a:latin typeface="EMprint W01 Semibold" panose="020B0703020204020204" pitchFamily="34" charset="0"/>
            </a:endParaRPr>
          </a:p>
        </p:txBody>
      </p:sp>
      <p:sp useBgFill="1">
        <p:nvSpPr>
          <p:cNvPr id="5" name="TextBox 4"/>
          <p:cNvSpPr txBox="1"/>
          <p:nvPr/>
        </p:nvSpPr>
        <p:spPr>
          <a:xfrm>
            <a:off x="500272" y="576469"/>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Q</a:t>
            </a:r>
            <a:endParaRPr lang="en-CA" sz="6000" dirty="0">
              <a:solidFill>
                <a:srgbClr val="00AFEF"/>
              </a:solidFill>
              <a:latin typeface="EMprint W01 Bold" panose="020B0803020204020204" pitchFamily="34" charset="0"/>
            </a:endParaRPr>
          </a:p>
        </p:txBody>
      </p:sp>
      <p:sp useBgFill="1">
        <p:nvSpPr>
          <p:cNvPr id="6" name="TextBox 5"/>
          <p:cNvSpPr txBox="1"/>
          <p:nvPr/>
        </p:nvSpPr>
        <p:spPr>
          <a:xfrm>
            <a:off x="500272" y="5091282"/>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A</a:t>
            </a:r>
            <a:endParaRPr lang="en-CA" sz="6000" dirty="0">
              <a:solidFill>
                <a:srgbClr val="00AFEF"/>
              </a:solidFill>
              <a:latin typeface="EMprint W01 Bold" panose="020B0803020204020204" pitchFamily="34" charset="0"/>
            </a:endParaRPr>
          </a:p>
        </p:txBody>
      </p:sp>
    </p:spTree>
    <p:extLst>
      <p:ext uri="{BB962C8B-B14F-4D97-AF65-F5344CB8AC3E}">
        <p14:creationId xmlns:p14="http://schemas.microsoft.com/office/powerpoint/2010/main" val="199563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fade">
                                      <p:cBhvr>
                                        <p:cTn id="7" dur="500"/>
                                        <p:tgtEl>
                                          <p:spTgt spid="2068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68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6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P spid="206851" grpId="0"/>
      <p:bldP spid="2068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Text Box 3"/>
          <p:cNvSpPr txBox="1">
            <a:spLocks noChangeArrowheads="1"/>
          </p:cNvSpPr>
          <p:nvPr/>
        </p:nvSpPr>
        <p:spPr bwMode="auto">
          <a:xfrm>
            <a:off x="1698418" y="5229225"/>
            <a:ext cx="6019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000" dirty="0" smtClean="0">
                <a:solidFill>
                  <a:srgbClr val="0074BB"/>
                </a:solidFill>
                <a:latin typeface="EMprint W01 Light" panose="020B0303020204020204" pitchFamily="34" charset="0"/>
              </a:rPr>
              <a:t>Answer</a:t>
            </a:r>
            <a:r>
              <a:rPr lang="en-US" altLang="en-US" sz="4000" dirty="0">
                <a:solidFill>
                  <a:srgbClr val="0074BB"/>
                </a:solidFill>
                <a:latin typeface="EMprint W01 Light" panose="020B0303020204020204" pitchFamily="34" charset="0"/>
              </a:rPr>
              <a:t>: </a:t>
            </a:r>
            <a:r>
              <a:rPr lang="en-US" altLang="en-US" sz="4000" dirty="0" smtClean="0">
                <a:solidFill>
                  <a:schemeClr val="accent2"/>
                </a:solidFill>
                <a:latin typeface="EMprint W01 Semibold" panose="020B0703020204020204" pitchFamily="34" charset="0"/>
              </a:rPr>
              <a:t>True!</a:t>
            </a:r>
            <a:endParaRPr lang="en-US" altLang="en-US" sz="4000" dirty="0">
              <a:solidFill>
                <a:schemeClr val="accent2"/>
              </a:solidFill>
              <a:latin typeface="EMprint W01 Semibold" panose="020B0703020204020204" pitchFamily="34" charset="0"/>
            </a:endParaRPr>
          </a:p>
        </p:txBody>
      </p:sp>
      <p:sp>
        <p:nvSpPr>
          <p:cNvPr id="191492" name="Text Box 4"/>
          <p:cNvSpPr txBox="1">
            <a:spLocks noChangeArrowheads="1"/>
          </p:cNvSpPr>
          <p:nvPr/>
        </p:nvSpPr>
        <p:spPr bwMode="auto">
          <a:xfrm>
            <a:off x="1698418" y="800100"/>
            <a:ext cx="735033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dirty="0">
                <a:solidFill>
                  <a:srgbClr val="0074BB"/>
                </a:solidFill>
                <a:latin typeface="EMprint W01 Semibold" panose="020B0703020204020204" pitchFamily="34" charset="0"/>
              </a:rPr>
              <a:t>True or False:</a:t>
            </a:r>
          </a:p>
          <a:p>
            <a:pPr>
              <a:spcBef>
                <a:spcPct val="50000"/>
              </a:spcBef>
            </a:pPr>
            <a:r>
              <a:rPr lang="en-US" altLang="en-US" sz="3600" dirty="0">
                <a:solidFill>
                  <a:srgbClr val="0074BB"/>
                </a:solidFill>
                <a:latin typeface="EMprint W01 Regular" panose="020B0503020204020204" pitchFamily="34" charset="0"/>
              </a:rPr>
              <a:t>Vitamin D helps absorb calcium into our bones to keep them </a:t>
            </a:r>
            <a:r>
              <a:rPr lang="en-US" altLang="en-US" sz="3600" dirty="0" smtClean="0">
                <a:solidFill>
                  <a:srgbClr val="0074BB"/>
                </a:solidFill>
                <a:latin typeface="EMprint W01 Regular" panose="020B0503020204020204" pitchFamily="34" charset="0"/>
              </a:rPr>
              <a:t>strong.</a:t>
            </a:r>
            <a:endParaRPr lang="en-US" altLang="en-US" sz="3600" dirty="0">
              <a:solidFill>
                <a:srgbClr val="0074BB"/>
              </a:solidFill>
              <a:latin typeface="EMprint W01 Regular" panose="020B0503020204020204" pitchFamily="34" charset="0"/>
            </a:endParaRPr>
          </a:p>
        </p:txBody>
      </p:sp>
      <p:sp useBgFill="1">
        <p:nvSpPr>
          <p:cNvPr id="6" name="TextBox 5"/>
          <p:cNvSpPr txBox="1"/>
          <p:nvPr/>
        </p:nvSpPr>
        <p:spPr>
          <a:xfrm>
            <a:off x="500272" y="576469"/>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Q</a:t>
            </a:r>
            <a:endParaRPr lang="en-CA" sz="6000" dirty="0">
              <a:solidFill>
                <a:srgbClr val="00AFEF"/>
              </a:solidFill>
              <a:latin typeface="EMprint W01 Bold" panose="020B0803020204020204" pitchFamily="34" charset="0"/>
            </a:endParaRPr>
          </a:p>
        </p:txBody>
      </p:sp>
      <p:sp useBgFill="1">
        <p:nvSpPr>
          <p:cNvPr id="7" name="TextBox 6"/>
          <p:cNvSpPr txBox="1"/>
          <p:nvPr/>
        </p:nvSpPr>
        <p:spPr>
          <a:xfrm>
            <a:off x="500272" y="5091282"/>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A</a:t>
            </a:r>
            <a:endParaRPr lang="en-CA" sz="6000" dirty="0">
              <a:solidFill>
                <a:srgbClr val="00AFEF"/>
              </a:solidFill>
              <a:latin typeface="EMprint W01 Bold" panose="020B0803020204020204" pitchFamily="34" charset="0"/>
            </a:endParaRPr>
          </a:p>
        </p:txBody>
      </p:sp>
    </p:spTree>
    <p:extLst>
      <p:ext uri="{BB962C8B-B14F-4D97-AF65-F5344CB8AC3E}">
        <p14:creationId xmlns:p14="http://schemas.microsoft.com/office/powerpoint/2010/main" val="125794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animEffect transition="in" filter="fade">
                                      <p:cBhvr>
                                        <p:cTn id="7" dur="500"/>
                                        <p:tgtEl>
                                          <p:spTgt spid="19149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1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p:bldP spid="1914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Text Box 4"/>
          <p:cNvSpPr txBox="1">
            <a:spLocks noChangeArrowheads="1"/>
          </p:cNvSpPr>
          <p:nvPr/>
        </p:nvSpPr>
        <p:spPr bwMode="auto">
          <a:xfrm>
            <a:off x="1703388" y="800100"/>
            <a:ext cx="734536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dirty="0">
                <a:solidFill>
                  <a:srgbClr val="0074BB"/>
                </a:solidFill>
                <a:latin typeface="EMprint W01 Semibold" panose="020B0703020204020204" pitchFamily="34" charset="0"/>
              </a:rPr>
              <a:t>True or False:</a:t>
            </a:r>
          </a:p>
          <a:p>
            <a:pPr>
              <a:spcBef>
                <a:spcPct val="50000"/>
              </a:spcBef>
            </a:pPr>
            <a:r>
              <a:rPr lang="en-US" altLang="en-US" sz="3600" dirty="0">
                <a:solidFill>
                  <a:srgbClr val="0074BB"/>
                </a:solidFill>
                <a:latin typeface="EMprint W01 Regular" panose="020B0503020204020204" pitchFamily="34" charset="0"/>
              </a:rPr>
              <a:t>1 out of 3 Albertans over age 65 will fall at least once a </a:t>
            </a:r>
            <a:r>
              <a:rPr lang="en-US" altLang="en-US" sz="3600" dirty="0" smtClean="0">
                <a:solidFill>
                  <a:srgbClr val="0074BB"/>
                </a:solidFill>
                <a:latin typeface="EMprint W01 Regular" panose="020B0503020204020204" pitchFamily="34" charset="0"/>
              </a:rPr>
              <a:t>year.</a:t>
            </a:r>
            <a:endParaRPr lang="en-US" altLang="en-US" sz="3600" dirty="0">
              <a:solidFill>
                <a:srgbClr val="0074BB"/>
              </a:solidFill>
              <a:latin typeface="EMprint W01 Regular" panose="020B0503020204020204" pitchFamily="34" charset="0"/>
            </a:endParaRPr>
          </a:p>
        </p:txBody>
      </p:sp>
      <p:sp useBgFill="1">
        <p:nvSpPr>
          <p:cNvPr id="6" name="TextBox 5"/>
          <p:cNvSpPr txBox="1"/>
          <p:nvPr/>
        </p:nvSpPr>
        <p:spPr>
          <a:xfrm>
            <a:off x="500272" y="576469"/>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Q</a:t>
            </a:r>
            <a:endParaRPr lang="en-CA" sz="6000" dirty="0">
              <a:solidFill>
                <a:srgbClr val="00AFEF"/>
              </a:solidFill>
              <a:latin typeface="EMprint W01 Bold" panose="020B0803020204020204" pitchFamily="34" charset="0"/>
            </a:endParaRPr>
          </a:p>
        </p:txBody>
      </p:sp>
      <p:sp useBgFill="1">
        <p:nvSpPr>
          <p:cNvPr id="7" name="TextBox 6"/>
          <p:cNvSpPr txBox="1"/>
          <p:nvPr/>
        </p:nvSpPr>
        <p:spPr>
          <a:xfrm>
            <a:off x="500272" y="5091282"/>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A</a:t>
            </a:r>
            <a:endParaRPr lang="en-CA" sz="6000" dirty="0">
              <a:solidFill>
                <a:srgbClr val="00AFEF"/>
              </a:solidFill>
              <a:latin typeface="EMprint W01 Bold" panose="020B0803020204020204" pitchFamily="34" charset="0"/>
            </a:endParaRPr>
          </a:p>
        </p:txBody>
      </p:sp>
      <p:sp>
        <p:nvSpPr>
          <p:cNvPr id="8" name="Text Box 3"/>
          <p:cNvSpPr txBox="1">
            <a:spLocks noChangeArrowheads="1"/>
          </p:cNvSpPr>
          <p:nvPr/>
        </p:nvSpPr>
        <p:spPr bwMode="auto">
          <a:xfrm>
            <a:off x="1698418" y="5229225"/>
            <a:ext cx="6019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000" dirty="0" smtClean="0">
                <a:solidFill>
                  <a:srgbClr val="0074BB"/>
                </a:solidFill>
                <a:latin typeface="EMprint W01 Light" panose="020B0303020204020204" pitchFamily="34" charset="0"/>
              </a:rPr>
              <a:t>Answer</a:t>
            </a:r>
            <a:r>
              <a:rPr lang="en-US" altLang="en-US" sz="4000" dirty="0">
                <a:solidFill>
                  <a:srgbClr val="0074BB"/>
                </a:solidFill>
                <a:latin typeface="EMprint W01 Light" panose="020B0303020204020204" pitchFamily="34" charset="0"/>
              </a:rPr>
              <a:t>: </a:t>
            </a:r>
            <a:r>
              <a:rPr lang="en-US" altLang="en-US" sz="4000" dirty="0" smtClean="0">
                <a:solidFill>
                  <a:schemeClr val="accent2"/>
                </a:solidFill>
                <a:latin typeface="EMprint W01 Semibold" panose="020B0703020204020204" pitchFamily="34" charset="0"/>
              </a:rPr>
              <a:t>True!</a:t>
            </a:r>
            <a:endParaRPr lang="en-US" altLang="en-US" sz="4000" dirty="0">
              <a:solidFill>
                <a:schemeClr val="accent2"/>
              </a:solidFill>
              <a:latin typeface="EMprint W01 Semibold" panose="020B0703020204020204" pitchFamily="34" charset="0"/>
            </a:endParaRPr>
          </a:p>
        </p:txBody>
      </p:sp>
    </p:spTree>
    <p:extLst>
      <p:ext uri="{BB962C8B-B14F-4D97-AF65-F5344CB8AC3E}">
        <p14:creationId xmlns:p14="http://schemas.microsoft.com/office/powerpoint/2010/main" val="3536890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fade">
                                      <p:cBhvr>
                                        <p:cTn id="7" dur="500"/>
                                        <p:tgtEl>
                                          <p:spTgt spid="16896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1703388" y="800100"/>
            <a:ext cx="734536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dirty="0">
                <a:solidFill>
                  <a:srgbClr val="0074BB"/>
                </a:solidFill>
                <a:latin typeface="EMprint W01 Semibold" panose="020B0703020204020204" pitchFamily="34" charset="0"/>
              </a:rPr>
              <a:t>True or False:</a:t>
            </a:r>
          </a:p>
          <a:p>
            <a:pPr>
              <a:spcBef>
                <a:spcPct val="50000"/>
              </a:spcBef>
            </a:pPr>
            <a:r>
              <a:rPr lang="en-US" altLang="en-US" sz="3600" dirty="0">
                <a:solidFill>
                  <a:srgbClr val="0074BB"/>
                </a:solidFill>
                <a:latin typeface="EMprint W01 Regular" panose="020B0503020204020204" pitchFamily="34" charset="0"/>
              </a:rPr>
              <a:t>60% of all hip fractures are a direct result of </a:t>
            </a:r>
            <a:r>
              <a:rPr lang="en-US" altLang="en-US" sz="3600" dirty="0" smtClean="0">
                <a:solidFill>
                  <a:srgbClr val="0074BB"/>
                </a:solidFill>
                <a:latin typeface="EMprint W01 Regular" panose="020B0503020204020204" pitchFamily="34" charset="0"/>
              </a:rPr>
              <a:t>falling.</a:t>
            </a:r>
            <a:endParaRPr lang="en-US" altLang="en-US" sz="3600" dirty="0">
              <a:solidFill>
                <a:srgbClr val="0074BB"/>
              </a:solidFill>
              <a:latin typeface="EMprint W01 Regular" panose="020B0503020204020204" pitchFamily="34" charset="0"/>
            </a:endParaRPr>
          </a:p>
        </p:txBody>
      </p:sp>
      <p:sp useBgFill="1">
        <p:nvSpPr>
          <p:cNvPr id="6" name="TextBox 5"/>
          <p:cNvSpPr txBox="1"/>
          <p:nvPr/>
        </p:nvSpPr>
        <p:spPr>
          <a:xfrm>
            <a:off x="500272" y="576469"/>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Q</a:t>
            </a:r>
            <a:endParaRPr lang="en-CA" sz="6000" dirty="0">
              <a:solidFill>
                <a:srgbClr val="00AFEF"/>
              </a:solidFill>
              <a:latin typeface="EMprint W01 Bold" panose="020B0803020204020204" pitchFamily="34" charset="0"/>
            </a:endParaRPr>
          </a:p>
        </p:txBody>
      </p:sp>
      <p:sp useBgFill="1">
        <p:nvSpPr>
          <p:cNvPr id="7" name="TextBox 6"/>
          <p:cNvSpPr txBox="1"/>
          <p:nvPr/>
        </p:nvSpPr>
        <p:spPr>
          <a:xfrm>
            <a:off x="500272" y="5091282"/>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A</a:t>
            </a:r>
            <a:endParaRPr lang="en-CA" sz="6000" dirty="0">
              <a:solidFill>
                <a:srgbClr val="00AFEF"/>
              </a:solidFill>
              <a:latin typeface="EMprint W01 Bold" panose="020B0803020204020204" pitchFamily="34" charset="0"/>
            </a:endParaRPr>
          </a:p>
        </p:txBody>
      </p:sp>
      <p:sp>
        <p:nvSpPr>
          <p:cNvPr id="8" name="Text Box 3"/>
          <p:cNvSpPr txBox="1">
            <a:spLocks noChangeArrowheads="1"/>
          </p:cNvSpPr>
          <p:nvPr/>
        </p:nvSpPr>
        <p:spPr bwMode="auto">
          <a:xfrm>
            <a:off x="1698418" y="5229225"/>
            <a:ext cx="6019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000" dirty="0" smtClean="0">
                <a:solidFill>
                  <a:srgbClr val="0074BB"/>
                </a:solidFill>
                <a:latin typeface="EMprint W01 Light" panose="020B0303020204020204" pitchFamily="34" charset="0"/>
              </a:rPr>
              <a:t>Answer</a:t>
            </a:r>
            <a:r>
              <a:rPr lang="en-US" altLang="en-US" sz="4000" dirty="0">
                <a:solidFill>
                  <a:srgbClr val="0074BB"/>
                </a:solidFill>
                <a:latin typeface="EMprint W01 Light" panose="020B0303020204020204" pitchFamily="34" charset="0"/>
              </a:rPr>
              <a:t>: </a:t>
            </a:r>
            <a:r>
              <a:rPr lang="en-US" altLang="en-US" sz="4000" dirty="0" smtClean="0">
                <a:solidFill>
                  <a:schemeClr val="accent2"/>
                </a:solidFill>
                <a:latin typeface="EMprint W01 Semibold" panose="020B0703020204020204" pitchFamily="34" charset="0"/>
              </a:rPr>
              <a:t>False!</a:t>
            </a:r>
            <a:endParaRPr lang="en-US" altLang="en-US" sz="4000" dirty="0">
              <a:solidFill>
                <a:schemeClr val="accent2"/>
              </a:solidFill>
              <a:latin typeface="EMprint W01 Semibold" panose="020B0703020204020204" pitchFamily="34" charset="0"/>
            </a:endParaRPr>
          </a:p>
        </p:txBody>
      </p:sp>
    </p:spTree>
    <p:extLst>
      <p:ext uri="{BB962C8B-B14F-4D97-AF65-F5344CB8AC3E}">
        <p14:creationId xmlns:p14="http://schemas.microsoft.com/office/powerpoint/2010/main" val="332342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012"/>
                                        </p:tgtEl>
                                        <p:attrNameLst>
                                          <p:attrName>style.visibility</p:attrName>
                                        </p:attrNameLst>
                                      </p:cBhvr>
                                      <p:to>
                                        <p:strVal val="visible"/>
                                      </p:to>
                                    </p:set>
                                    <p:animEffect transition="in" filter="fade">
                                      <p:cBhvr>
                                        <p:cTn id="7" dur="500"/>
                                        <p:tgtEl>
                                          <p:spTgt spid="1710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Text Box 4"/>
          <p:cNvSpPr txBox="1">
            <a:spLocks noChangeArrowheads="1"/>
          </p:cNvSpPr>
          <p:nvPr/>
        </p:nvSpPr>
        <p:spPr bwMode="auto">
          <a:xfrm>
            <a:off x="1698418" y="800100"/>
            <a:ext cx="735033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dirty="0">
                <a:solidFill>
                  <a:srgbClr val="0074BB"/>
                </a:solidFill>
                <a:latin typeface="EMprint W01 Semibold" panose="020B0703020204020204" pitchFamily="34" charset="0"/>
              </a:rPr>
              <a:t>True or False:</a:t>
            </a:r>
          </a:p>
          <a:p>
            <a:pPr>
              <a:spcBef>
                <a:spcPct val="50000"/>
              </a:spcBef>
            </a:pPr>
            <a:r>
              <a:rPr lang="en-US" altLang="en-US" sz="3600" dirty="0">
                <a:solidFill>
                  <a:srgbClr val="0074BB"/>
                </a:solidFill>
                <a:latin typeface="EMprint W01 Regular" panose="020B0503020204020204" pitchFamily="34" charset="0"/>
              </a:rPr>
              <a:t>In Canada a senior falls every 30 </a:t>
            </a:r>
            <a:r>
              <a:rPr lang="en-US" altLang="en-US" sz="3600" dirty="0" smtClean="0">
                <a:solidFill>
                  <a:srgbClr val="0074BB"/>
                </a:solidFill>
                <a:latin typeface="EMprint W01 Regular" panose="020B0503020204020204" pitchFamily="34" charset="0"/>
              </a:rPr>
              <a:t>seconds.</a:t>
            </a:r>
            <a:endParaRPr lang="en-US" altLang="en-US" sz="3600" dirty="0">
              <a:solidFill>
                <a:srgbClr val="0074BB"/>
              </a:solidFill>
              <a:latin typeface="EMprint W01 Regular" panose="020B0503020204020204" pitchFamily="34" charset="0"/>
            </a:endParaRPr>
          </a:p>
        </p:txBody>
      </p:sp>
      <p:sp useBgFill="1">
        <p:nvSpPr>
          <p:cNvPr id="6" name="TextBox 5"/>
          <p:cNvSpPr txBox="1"/>
          <p:nvPr/>
        </p:nvSpPr>
        <p:spPr>
          <a:xfrm>
            <a:off x="500272" y="576469"/>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Q</a:t>
            </a:r>
            <a:endParaRPr lang="en-CA" sz="6000" dirty="0">
              <a:solidFill>
                <a:srgbClr val="00AFEF"/>
              </a:solidFill>
              <a:latin typeface="EMprint W01 Bold" panose="020B0803020204020204" pitchFamily="34" charset="0"/>
            </a:endParaRPr>
          </a:p>
        </p:txBody>
      </p:sp>
      <p:sp useBgFill="1">
        <p:nvSpPr>
          <p:cNvPr id="7" name="TextBox 6"/>
          <p:cNvSpPr txBox="1"/>
          <p:nvPr/>
        </p:nvSpPr>
        <p:spPr>
          <a:xfrm>
            <a:off x="500272" y="5091282"/>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A</a:t>
            </a:r>
            <a:endParaRPr lang="en-CA" sz="6000" dirty="0">
              <a:solidFill>
                <a:srgbClr val="00AFEF"/>
              </a:solidFill>
              <a:latin typeface="EMprint W01 Bold" panose="020B0803020204020204" pitchFamily="34" charset="0"/>
            </a:endParaRPr>
          </a:p>
        </p:txBody>
      </p:sp>
      <p:sp>
        <p:nvSpPr>
          <p:cNvPr id="8" name="Text Box 3"/>
          <p:cNvSpPr txBox="1">
            <a:spLocks noChangeArrowheads="1"/>
          </p:cNvSpPr>
          <p:nvPr/>
        </p:nvSpPr>
        <p:spPr bwMode="auto">
          <a:xfrm>
            <a:off x="1698418" y="5229225"/>
            <a:ext cx="6019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000" dirty="0" smtClean="0">
                <a:solidFill>
                  <a:srgbClr val="0074BB"/>
                </a:solidFill>
                <a:latin typeface="EMprint W01 Light" panose="020B0303020204020204" pitchFamily="34" charset="0"/>
              </a:rPr>
              <a:t>Answer</a:t>
            </a:r>
            <a:r>
              <a:rPr lang="en-US" altLang="en-US" sz="4000" dirty="0">
                <a:solidFill>
                  <a:srgbClr val="0074BB"/>
                </a:solidFill>
                <a:latin typeface="EMprint W01 Light" panose="020B0303020204020204" pitchFamily="34" charset="0"/>
              </a:rPr>
              <a:t>: </a:t>
            </a:r>
            <a:r>
              <a:rPr lang="en-US" altLang="en-US" sz="4000" dirty="0" smtClean="0">
                <a:solidFill>
                  <a:schemeClr val="accent2"/>
                </a:solidFill>
                <a:latin typeface="EMprint W01 Semibold" panose="020B0703020204020204" pitchFamily="34" charset="0"/>
              </a:rPr>
              <a:t>False!</a:t>
            </a:r>
            <a:endParaRPr lang="en-US" altLang="en-US" sz="4000" dirty="0">
              <a:solidFill>
                <a:schemeClr val="accent2"/>
              </a:solidFill>
              <a:latin typeface="EMprint W01 Semibold" panose="020B0703020204020204" pitchFamily="34" charset="0"/>
            </a:endParaRPr>
          </a:p>
        </p:txBody>
      </p:sp>
    </p:spTree>
    <p:extLst>
      <p:ext uri="{BB962C8B-B14F-4D97-AF65-F5344CB8AC3E}">
        <p14:creationId xmlns:p14="http://schemas.microsoft.com/office/powerpoint/2010/main" val="94733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036"/>
                                        </p:tgtEl>
                                        <p:attrNameLst>
                                          <p:attrName>style.visibility</p:attrName>
                                        </p:attrNameLst>
                                      </p:cBhvr>
                                      <p:to>
                                        <p:strVal val="visible"/>
                                      </p:to>
                                    </p:set>
                                    <p:animEffect transition="in" filter="fade">
                                      <p:cBhvr>
                                        <p:cTn id="7" dur="500"/>
                                        <p:tgtEl>
                                          <p:spTgt spid="1720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Text Box 4"/>
          <p:cNvSpPr txBox="1">
            <a:spLocks noChangeArrowheads="1"/>
          </p:cNvSpPr>
          <p:nvPr/>
        </p:nvSpPr>
        <p:spPr bwMode="auto">
          <a:xfrm>
            <a:off x="1698418" y="800099"/>
            <a:ext cx="73503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dirty="0">
                <a:solidFill>
                  <a:srgbClr val="0074BB"/>
                </a:solidFill>
                <a:latin typeface="EMprint W01 Regular" panose="020B0503020204020204" pitchFamily="34" charset="0"/>
              </a:rPr>
              <a:t>How many minutes per week should seniors (65+) be active for</a:t>
            </a:r>
            <a:r>
              <a:rPr lang="en-US" altLang="en-US" sz="3600" dirty="0" smtClean="0">
                <a:solidFill>
                  <a:srgbClr val="0074BB"/>
                </a:solidFill>
                <a:latin typeface="EMprint W01 Regular" panose="020B0503020204020204" pitchFamily="34" charset="0"/>
              </a:rPr>
              <a:t>?</a:t>
            </a:r>
            <a:endParaRPr lang="en-US" altLang="en-US" sz="3600" dirty="0">
              <a:solidFill>
                <a:srgbClr val="0074BB"/>
              </a:solidFill>
              <a:latin typeface="EMprint W01 Regular" panose="020B0503020204020204" pitchFamily="34" charset="0"/>
            </a:endParaRPr>
          </a:p>
        </p:txBody>
      </p:sp>
      <p:sp>
        <p:nvSpPr>
          <p:cNvPr id="5" name="Text Box 3"/>
          <p:cNvSpPr txBox="1">
            <a:spLocks noChangeArrowheads="1"/>
          </p:cNvSpPr>
          <p:nvPr/>
        </p:nvSpPr>
        <p:spPr bwMode="auto">
          <a:xfrm>
            <a:off x="2532063" y="2168525"/>
            <a:ext cx="5257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dirty="0">
                <a:solidFill>
                  <a:srgbClr val="0074BB"/>
                </a:solidFill>
                <a:latin typeface="EMprint W01 Regular" panose="020B0503020204020204" pitchFamily="34" charset="0"/>
              </a:rPr>
              <a:t>a) 60 minutes</a:t>
            </a:r>
          </a:p>
          <a:p>
            <a:r>
              <a:rPr lang="en-US" altLang="en-US" sz="3600" dirty="0">
                <a:solidFill>
                  <a:srgbClr val="0074BB"/>
                </a:solidFill>
                <a:latin typeface="EMprint W01 Regular" panose="020B0503020204020204" pitchFamily="34" charset="0"/>
              </a:rPr>
              <a:t>b) 120 minutes</a:t>
            </a:r>
          </a:p>
          <a:p>
            <a:r>
              <a:rPr lang="en-US" altLang="en-US" sz="3600" dirty="0">
                <a:solidFill>
                  <a:srgbClr val="0074BB"/>
                </a:solidFill>
                <a:latin typeface="EMprint W01 Regular" panose="020B0503020204020204" pitchFamily="34" charset="0"/>
              </a:rPr>
              <a:t>c) 150 minutes</a:t>
            </a:r>
          </a:p>
          <a:p>
            <a:r>
              <a:rPr lang="en-US" altLang="en-US" sz="3600" dirty="0">
                <a:solidFill>
                  <a:srgbClr val="0074BB"/>
                </a:solidFill>
                <a:latin typeface="EMprint W01 Regular" panose="020B0503020204020204" pitchFamily="34" charset="0"/>
              </a:rPr>
              <a:t>d) 180 </a:t>
            </a:r>
            <a:r>
              <a:rPr lang="en-US" altLang="en-US" sz="3600" dirty="0" smtClean="0">
                <a:solidFill>
                  <a:srgbClr val="0074BB"/>
                </a:solidFill>
                <a:latin typeface="EMprint W01 Regular" panose="020B0503020204020204" pitchFamily="34" charset="0"/>
              </a:rPr>
              <a:t>minutes</a:t>
            </a:r>
            <a:endParaRPr lang="en-US" altLang="en-US" sz="2800" dirty="0">
              <a:solidFill>
                <a:srgbClr val="0074BB"/>
              </a:solidFill>
              <a:latin typeface="EMprint W01 Regular" panose="020B0503020204020204" pitchFamily="34" charset="0"/>
            </a:endParaRPr>
          </a:p>
        </p:txBody>
      </p:sp>
      <p:sp useBgFill="1">
        <p:nvSpPr>
          <p:cNvPr id="8" name="TextBox 7"/>
          <p:cNvSpPr txBox="1"/>
          <p:nvPr/>
        </p:nvSpPr>
        <p:spPr>
          <a:xfrm>
            <a:off x="500272" y="576469"/>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Q</a:t>
            </a:r>
            <a:endParaRPr lang="en-CA" sz="6000" dirty="0">
              <a:solidFill>
                <a:srgbClr val="00AFEF"/>
              </a:solidFill>
              <a:latin typeface="EMprint W01 Bold" panose="020B0803020204020204" pitchFamily="34" charset="0"/>
            </a:endParaRPr>
          </a:p>
        </p:txBody>
      </p:sp>
      <p:sp useBgFill="1">
        <p:nvSpPr>
          <p:cNvPr id="9" name="TextBox 8"/>
          <p:cNvSpPr txBox="1"/>
          <p:nvPr/>
        </p:nvSpPr>
        <p:spPr>
          <a:xfrm>
            <a:off x="500272" y="5091282"/>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A</a:t>
            </a:r>
            <a:endParaRPr lang="en-CA" sz="6000" dirty="0">
              <a:solidFill>
                <a:srgbClr val="00AFEF"/>
              </a:solidFill>
              <a:latin typeface="EMprint W01 Bold" panose="020B0803020204020204" pitchFamily="34" charset="0"/>
            </a:endParaRPr>
          </a:p>
        </p:txBody>
      </p:sp>
      <p:sp>
        <p:nvSpPr>
          <p:cNvPr id="10" name="Text Box 3"/>
          <p:cNvSpPr txBox="1">
            <a:spLocks noChangeArrowheads="1"/>
          </p:cNvSpPr>
          <p:nvPr/>
        </p:nvSpPr>
        <p:spPr bwMode="auto">
          <a:xfrm>
            <a:off x="1698418" y="5229225"/>
            <a:ext cx="73503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000" dirty="0" smtClean="0">
                <a:solidFill>
                  <a:srgbClr val="0074BB"/>
                </a:solidFill>
                <a:latin typeface="EMprint W01 Light" panose="020B0303020204020204" pitchFamily="34" charset="0"/>
              </a:rPr>
              <a:t>Answer</a:t>
            </a:r>
            <a:r>
              <a:rPr lang="en-US" altLang="en-US" sz="4000" dirty="0">
                <a:solidFill>
                  <a:srgbClr val="0074BB"/>
                </a:solidFill>
                <a:latin typeface="EMprint W01 Light" panose="020B0303020204020204" pitchFamily="34" charset="0"/>
              </a:rPr>
              <a:t>: </a:t>
            </a:r>
            <a:r>
              <a:rPr lang="en-US" altLang="en-US" sz="4000" dirty="0" smtClean="0">
                <a:solidFill>
                  <a:schemeClr val="accent2"/>
                </a:solidFill>
                <a:latin typeface="EMprint W01 Semibold" panose="020B0703020204020204" pitchFamily="34" charset="0"/>
              </a:rPr>
              <a:t>c) 150 Min.</a:t>
            </a:r>
            <a:endParaRPr lang="en-US" altLang="en-US" sz="4000" dirty="0">
              <a:solidFill>
                <a:schemeClr val="accent2"/>
              </a:solidFill>
              <a:latin typeface="EMprint W01 Semibold" panose="020B0703020204020204" pitchFamily="34" charset="0"/>
            </a:endParaRPr>
          </a:p>
        </p:txBody>
      </p:sp>
    </p:spTree>
    <p:extLst>
      <p:ext uri="{BB962C8B-B14F-4D97-AF65-F5344CB8AC3E}">
        <p14:creationId xmlns:p14="http://schemas.microsoft.com/office/powerpoint/2010/main" val="1620358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fade">
                                      <p:cBhvr>
                                        <p:cTn id="7" dur="500"/>
                                        <p:tgtEl>
                                          <p:spTgt spid="17306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P spid="5"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Text Box 4"/>
          <p:cNvSpPr txBox="1">
            <a:spLocks noChangeArrowheads="1"/>
          </p:cNvSpPr>
          <p:nvPr/>
        </p:nvSpPr>
        <p:spPr bwMode="auto">
          <a:xfrm>
            <a:off x="1698418" y="800100"/>
            <a:ext cx="735033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dirty="0">
                <a:solidFill>
                  <a:srgbClr val="0074BB"/>
                </a:solidFill>
                <a:latin typeface="EMprint W01 Semibold" panose="020B0703020204020204" pitchFamily="34" charset="0"/>
              </a:rPr>
              <a:t>True or False:</a:t>
            </a:r>
          </a:p>
          <a:p>
            <a:pPr>
              <a:spcBef>
                <a:spcPct val="50000"/>
              </a:spcBef>
            </a:pPr>
            <a:r>
              <a:rPr lang="en-US" altLang="en-US" sz="3600" dirty="0">
                <a:solidFill>
                  <a:srgbClr val="0074BB"/>
                </a:solidFill>
                <a:latin typeface="EMprint W01 Regular" panose="020B0503020204020204" pitchFamily="34" charset="0"/>
              </a:rPr>
              <a:t>Vitamins, herbs, natural health </a:t>
            </a:r>
            <a:r>
              <a:rPr lang="en-US" altLang="en-US" sz="3600" dirty="0" smtClean="0">
                <a:solidFill>
                  <a:srgbClr val="0074BB"/>
                </a:solidFill>
                <a:latin typeface="EMprint W01 Regular" panose="020B0503020204020204" pitchFamily="34" charset="0"/>
              </a:rPr>
              <a:t>products, </a:t>
            </a:r>
            <a:r>
              <a:rPr lang="en-US" altLang="en-US" sz="3600" dirty="0">
                <a:solidFill>
                  <a:srgbClr val="0074BB"/>
                </a:solidFill>
                <a:latin typeface="EMprint W01 Regular" panose="020B0503020204020204" pitchFamily="34" charset="0"/>
              </a:rPr>
              <a:t>and over the counter medications are considered as part of your </a:t>
            </a:r>
            <a:r>
              <a:rPr lang="en-US" altLang="en-US" sz="3600" dirty="0" smtClean="0">
                <a:solidFill>
                  <a:srgbClr val="0074BB"/>
                </a:solidFill>
                <a:latin typeface="EMprint W01 Regular" panose="020B0503020204020204" pitchFamily="34" charset="0"/>
              </a:rPr>
              <a:t>medication.</a:t>
            </a:r>
            <a:endParaRPr lang="en-US" altLang="en-US" sz="3600" dirty="0">
              <a:solidFill>
                <a:srgbClr val="0074BB"/>
              </a:solidFill>
              <a:latin typeface="EMprint W01 Regular" panose="020B0503020204020204" pitchFamily="34" charset="0"/>
            </a:endParaRPr>
          </a:p>
        </p:txBody>
      </p:sp>
      <p:sp useBgFill="1">
        <p:nvSpPr>
          <p:cNvPr id="6" name="TextBox 5"/>
          <p:cNvSpPr txBox="1"/>
          <p:nvPr/>
        </p:nvSpPr>
        <p:spPr>
          <a:xfrm>
            <a:off x="500272" y="576469"/>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Q</a:t>
            </a:r>
            <a:endParaRPr lang="en-CA" sz="6000" dirty="0">
              <a:solidFill>
                <a:srgbClr val="00AFEF"/>
              </a:solidFill>
              <a:latin typeface="EMprint W01 Bold" panose="020B0803020204020204" pitchFamily="34" charset="0"/>
            </a:endParaRPr>
          </a:p>
        </p:txBody>
      </p:sp>
      <p:sp useBgFill="1">
        <p:nvSpPr>
          <p:cNvPr id="7" name="TextBox 6"/>
          <p:cNvSpPr txBox="1"/>
          <p:nvPr/>
        </p:nvSpPr>
        <p:spPr>
          <a:xfrm>
            <a:off x="500272" y="5091282"/>
            <a:ext cx="805070" cy="1015663"/>
          </a:xfrm>
          <a:prstGeom prst="rect">
            <a:avLst/>
          </a:prstGeom>
        </p:spPr>
        <p:txBody>
          <a:bodyPr wrap="square" rtlCol="0">
            <a:spAutoFit/>
          </a:bodyPr>
          <a:lstStyle/>
          <a:p>
            <a:r>
              <a:rPr lang="en-CA" sz="6000" dirty="0" smtClean="0">
                <a:solidFill>
                  <a:srgbClr val="00AFEF"/>
                </a:solidFill>
                <a:latin typeface="EMprint W01 Bold" panose="020B0803020204020204" pitchFamily="34" charset="0"/>
              </a:rPr>
              <a:t>A</a:t>
            </a:r>
            <a:endParaRPr lang="en-CA" sz="6000" dirty="0">
              <a:solidFill>
                <a:srgbClr val="00AFEF"/>
              </a:solidFill>
              <a:latin typeface="EMprint W01 Bold" panose="020B0803020204020204" pitchFamily="34" charset="0"/>
            </a:endParaRPr>
          </a:p>
        </p:txBody>
      </p:sp>
      <p:sp>
        <p:nvSpPr>
          <p:cNvPr id="8" name="Text Box 3"/>
          <p:cNvSpPr txBox="1">
            <a:spLocks noChangeArrowheads="1"/>
          </p:cNvSpPr>
          <p:nvPr/>
        </p:nvSpPr>
        <p:spPr bwMode="auto">
          <a:xfrm>
            <a:off x="1698418" y="5229225"/>
            <a:ext cx="6019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000" dirty="0" smtClean="0">
                <a:solidFill>
                  <a:srgbClr val="0074BB"/>
                </a:solidFill>
                <a:latin typeface="EMprint W01 Light" panose="020B0303020204020204" pitchFamily="34" charset="0"/>
              </a:rPr>
              <a:t>Answer</a:t>
            </a:r>
            <a:r>
              <a:rPr lang="en-US" altLang="en-US" sz="4000" dirty="0">
                <a:solidFill>
                  <a:srgbClr val="0074BB"/>
                </a:solidFill>
                <a:latin typeface="EMprint W01 Light" panose="020B0303020204020204" pitchFamily="34" charset="0"/>
              </a:rPr>
              <a:t>: </a:t>
            </a:r>
            <a:r>
              <a:rPr lang="en-US" altLang="en-US" sz="4000" dirty="0" smtClean="0">
                <a:solidFill>
                  <a:schemeClr val="accent2"/>
                </a:solidFill>
                <a:latin typeface="EMprint W01 Semibold" panose="020B0703020204020204" pitchFamily="34" charset="0"/>
              </a:rPr>
              <a:t>True!</a:t>
            </a:r>
            <a:endParaRPr lang="en-US" altLang="en-US" sz="4000" dirty="0">
              <a:solidFill>
                <a:schemeClr val="accent2"/>
              </a:solidFill>
              <a:latin typeface="EMprint W01 Semibold" panose="020B0703020204020204" pitchFamily="34" charset="0"/>
            </a:endParaRPr>
          </a:p>
        </p:txBody>
      </p:sp>
    </p:spTree>
    <p:extLst>
      <p:ext uri="{BB962C8B-B14F-4D97-AF65-F5344CB8AC3E}">
        <p14:creationId xmlns:p14="http://schemas.microsoft.com/office/powerpoint/2010/main" val="1482748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fade">
                                      <p:cBhvr>
                                        <p:cTn id="7" dur="500"/>
                                        <p:tgtEl>
                                          <p:spTgt spid="17306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354</TotalTime>
  <Words>894</Words>
  <Application>Microsoft Office PowerPoint</Application>
  <PresentationFormat>Widescreen</PresentationFormat>
  <Paragraphs>126</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EMprint W01 Light</vt:lpstr>
      <vt:lpstr>Calibri</vt:lpstr>
      <vt:lpstr>EMprint W01 Regular</vt:lpstr>
      <vt:lpstr>Times New Roman</vt:lpstr>
      <vt:lpstr>Comic Sans MS</vt:lpstr>
      <vt:lpstr>Arial</vt:lpstr>
      <vt:lpstr>EMprint W01 Semibold</vt:lpstr>
      <vt:lpstr>EMprint W01 Bold</vt:lpstr>
      <vt:lpstr>Office Theme</vt:lpstr>
      <vt:lpstr>PowerPoint Presentation</vt:lpstr>
      <vt:lpstr>True or False:  Physical activity has been shown to be effective in reducing an individual’s risk for falls.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did you do ?</vt:lpstr>
      <vt:lpstr>PowerPoint Presentation</vt:lpstr>
      <vt:lpstr>PowerPoint Presentation</vt:lpstr>
    </vt:vector>
  </TitlesOfParts>
  <Company>Injury Prevention Centre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Balance - Falls Trivia</dc:title>
  <dc:creator>George Frost</dc:creator>
  <cp:lastModifiedBy>Frost, George</cp:lastModifiedBy>
  <cp:revision>2</cp:revision>
  <dcterms:created xsi:type="dcterms:W3CDTF">2017-10-31T15:32:42Z</dcterms:created>
  <dcterms:modified xsi:type="dcterms:W3CDTF">2017-11-28T20:59:57Z</dcterms:modified>
  <cp:contentStatus>Final</cp:contentStatus>
</cp:coreProperties>
</file>